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sldIdLst>
    <p:sldId id="327" r:id="rId2"/>
    <p:sldId id="291" r:id="rId3"/>
    <p:sldId id="288" r:id="rId4"/>
    <p:sldId id="293" r:id="rId5"/>
    <p:sldId id="331" r:id="rId6"/>
    <p:sldId id="332" r:id="rId7"/>
    <p:sldId id="3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49D9A-32F3-4F0B-8974-9DE106D3076E}" v="4" dt="2021-06-15T00:29:05.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72033" autoAdjust="0"/>
  </p:normalViewPr>
  <p:slideViewPr>
    <p:cSldViewPr snapToGrid="0" snapToObjects="1">
      <p:cViewPr varScale="1">
        <p:scale>
          <a:sx n="82" d="100"/>
          <a:sy n="82" d="100"/>
        </p:scale>
        <p:origin x="195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E4565-369F-4301-8CE0-DECDFB5B3466}" type="datetimeFigureOut">
              <a:rPr lang="en-US" smtClean="0"/>
              <a:t>6/14/2021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30582-C051-4E70-9037-227A3BB45A7B}" type="slidenum">
              <a:rPr lang="en-US" smtClean="0"/>
              <a:t>‹#›</a:t>
            </a:fld>
            <a:endParaRPr lang="en-US"/>
          </a:p>
        </p:txBody>
      </p:sp>
    </p:spTree>
    <p:extLst>
      <p:ext uri="{BB962C8B-B14F-4D97-AF65-F5344CB8AC3E}">
        <p14:creationId xmlns:p14="http://schemas.microsoft.com/office/powerpoint/2010/main" val="88172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a:t>
            </a:r>
          </a:p>
          <a:p>
            <a:r>
              <a:rPr lang="en-CA" dirty="0"/>
              <a:t>Thanks for attending</a:t>
            </a:r>
          </a:p>
        </p:txBody>
      </p:sp>
      <p:sp>
        <p:nvSpPr>
          <p:cNvPr id="4" name="Slide Number Placeholder 3"/>
          <p:cNvSpPr>
            <a:spLocks noGrp="1"/>
          </p:cNvSpPr>
          <p:nvPr>
            <p:ph type="sldNum" sz="quarter" idx="5"/>
          </p:nvPr>
        </p:nvSpPr>
        <p:spPr/>
        <p:txBody>
          <a:bodyPr/>
          <a:lstStyle/>
          <a:p>
            <a:fld id="{DF830582-C051-4E70-9037-227A3BB45A7B}" type="slidenum">
              <a:rPr lang="en-US" smtClean="0"/>
              <a:t>1</a:t>
            </a:fld>
            <a:endParaRPr lang="en-US"/>
          </a:p>
        </p:txBody>
      </p:sp>
    </p:spTree>
    <p:extLst>
      <p:ext uri="{BB962C8B-B14F-4D97-AF65-F5344CB8AC3E}">
        <p14:creationId xmlns:p14="http://schemas.microsoft.com/office/powerpoint/2010/main" val="358747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u="sng" dirty="0">
                <a:effectLst/>
                <a:latin typeface="Calibri" panose="020F0502020204030204" pitchFamily="34" charset="0"/>
                <a:ea typeface="Calibri" panose="020F0502020204030204" pitchFamily="34" charset="0"/>
                <a:cs typeface="Times New Roman" panose="02020603050405020304" pitchFamily="18" charset="0"/>
              </a:rPr>
              <a:t>Part 1:  System Reliability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How does clean power add reliability to an A/V system?</a:t>
            </a:r>
          </a:p>
          <a:p>
            <a:pPr marL="342900" lvl="0" indent="-342900">
              <a:lnSpc>
                <a:spcPct val="107000"/>
              </a:lnSpc>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Most people understand that there are many problems on the incoming power line.  </a:t>
            </a:r>
          </a:p>
          <a:p>
            <a:pPr marL="342900" lvl="0" indent="-342900">
              <a:lnSpc>
                <a:spcPct val="107000"/>
              </a:lnSpc>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Noise/distortion/artifacts/atmospheric events can all cause problems with the operation of sensitive electronic components</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Can clean power really help products perform better and work more reliably?  Yes, it can.</a:t>
            </a:r>
          </a:p>
          <a:p>
            <a:pPr marL="22860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Let’s explore this a bit more…</a:t>
            </a:r>
          </a:p>
          <a:p>
            <a:pPr marL="22860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Torus Power is the world’s leading company in clean power delivery for A/V systems through our fundamental technology of toroidal isolation.  </a:t>
            </a:r>
          </a:p>
          <a:p>
            <a:pPr marL="22860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Toroidal isolation is the process of using magnetics to electrically disconnect your av system from the incoming power and providing a clean power source to the components in your A/V system.</a:t>
            </a:r>
          </a:p>
          <a:p>
            <a:pPr marL="22860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Let me show you… </a:t>
            </a:r>
          </a:p>
          <a:p>
            <a:pPr marL="22860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Using an isolation transformer adds reliability to your A/V system in two ways…</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Operational reliability:  communication between components is not disturbed by powerline issues – flawless operation of keypad controls and microprocessors.</a:t>
            </a:r>
          </a:p>
          <a:p>
            <a:pPr marL="342900" lvl="0" indent="-342900">
              <a:lnSpc>
                <a:spcPct val="107000"/>
              </a:lnSpc>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Long-term equipment reliability:  When the power supplies in the equipment are trying to compensate for electrical issues they heat up and this shortens the equipment life and leads to microprocessor and power supply failures over time.</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Toroidal isolation is the most effective way of eliminating powerline problems and providing a clean power platform for your high-performance A/V system.</a:t>
            </a:r>
          </a:p>
          <a:p>
            <a:endParaRPr lang="en-CA" dirty="0"/>
          </a:p>
        </p:txBody>
      </p:sp>
      <p:sp>
        <p:nvSpPr>
          <p:cNvPr id="4" name="Slide Number Placeholder 3"/>
          <p:cNvSpPr>
            <a:spLocks noGrp="1"/>
          </p:cNvSpPr>
          <p:nvPr>
            <p:ph type="sldNum" sz="quarter" idx="5"/>
          </p:nvPr>
        </p:nvSpPr>
        <p:spPr/>
        <p:txBody>
          <a:bodyPr/>
          <a:lstStyle/>
          <a:p>
            <a:fld id="{DF830582-C051-4E70-9037-227A3BB45A7B}" type="slidenum">
              <a:rPr lang="en-US" smtClean="0"/>
              <a:t>2</a:t>
            </a:fld>
            <a:endParaRPr lang="en-US"/>
          </a:p>
        </p:txBody>
      </p:sp>
    </p:spTree>
    <p:extLst>
      <p:ext uri="{BB962C8B-B14F-4D97-AF65-F5344CB8AC3E}">
        <p14:creationId xmlns:p14="http://schemas.microsoft.com/office/powerpoint/2010/main" val="38965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u="sng" dirty="0">
                <a:effectLst/>
                <a:latin typeface="Calibri" panose="020F0502020204030204" pitchFamily="34" charset="0"/>
                <a:ea typeface="Calibri" panose="020F0502020204030204" pitchFamily="34" charset="0"/>
                <a:cs typeface="Times New Roman" panose="02020603050405020304" pitchFamily="18" charset="0"/>
              </a:rPr>
              <a:t>Part 2:  Automatic Voltage Regulation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look at how we deal with fluctuations and inconsistencies on the incoming powerline.</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Surges/Spikes/Over Voltage/Under Voltage/ Sags/Transients – These are all problems that can occur in the electrical voltage supply that can cause problems/failures in system components.</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When the power supply in an electronic component that is not designed for wide voltage fluctuations is asked to compensate for this it creates heat that can shorten the life of the component.</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Regulating the voltage powering the sensitive equipment can solve this problem and add years of life to your system components.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Here’s how Torus Power solves the problem…</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Torus Power transformers can be used to step up/down the voltage by adjusting the size of the primary winding compared to the secondary winding.  We use a multi-tapped transformer that can adjust to the voltage fluctuations and ensure that the connected equipment is not exposed to these damaging conditions.  When the voltage changes, the Torus Power AVR unit senses the change and automatically selects the best input tap to compensate and maintain stable voltage at the output.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Toroidal isolation with automatic voltage regulation can help ensure optimum performance for your high-performance A/V system.</a:t>
            </a:r>
          </a:p>
          <a:p>
            <a:endParaRPr lang="en-CA" dirty="0"/>
          </a:p>
        </p:txBody>
      </p:sp>
      <p:sp>
        <p:nvSpPr>
          <p:cNvPr id="4" name="Slide Number Placeholder 3"/>
          <p:cNvSpPr>
            <a:spLocks noGrp="1"/>
          </p:cNvSpPr>
          <p:nvPr>
            <p:ph type="sldNum" sz="quarter" idx="5"/>
          </p:nvPr>
        </p:nvSpPr>
        <p:spPr/>
        <p:txBody>
          <a:bodyPr/>
          <a:lstStyle/>
          <a:p>
            <a:fld id="{DF830582-C051-4E70-9037-227A3BB45A7B}" type="slidenum">
              <a:rPr lang="en-US" smtClean="0"/>
              <a:t>3</a:t>
            </a:fld>
            <a:endParaRPr lang="en-US"/>
          </a:p>
        </p:txBody>
      </p:sp>
    </p:spTree>
    <p:extLst>
      <p:ext uri="{BB962C8B-B14F-4D97-AF65-F5344CB8AC3E}">
        <p14:creationId xmlns:p14="http://schemas.microsoft.com/office/powerpoint/2010/main" val="301074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u="sng" dirty="0">
                <a:effectLst/>
                <a:latin typeface="Calibri" panose="020F0502020204030204" pitchFamily="34" charset="0"/>
                <a:ea typeface="Calibri" panose="020F0502020204030204" pitchFamily="34" charset="0"/>
                <a:cs typeface="Times New Roman" panose="02020603050405020304" pitchFamily="18" charset="0"/>
              </a:rPr>
              <a:t>Part 3: How to create a robust power ecosystem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Power and grounding are the heart of any electronic system.  Keeping distortion, harmonics, normal mode, and common model noise to a minimum is necessary for reliable operation.</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 control power quality, we must look at the source of power and how it is being distributed to the system.  Ideally, loads will be divided into three categories…</a:t>
            </a:r>
          </a:p>
          <a:p>
            <a:pPr marL="342900" lvl="0" indent="-342900">
              <a:lnSpc>
                <a:spcPct val="107000"/>
              </a:lnSpc>
              <a:spcAft>
                <a:spcPts val="800"/>
              </a:spcAft>
              <a:buFont typeface="+mj-lt"/>
              <a:buAutoNum type="arabicPeriod"/>
            </a:pPr>
            <a:r>
              <a:rPr lang="en-CA" sz="1800" b="1" dirty="0">
                <a:effectLst/>
                <a:latin typeface="Calibri" panose="020F0502020204030204" pitchFamily="34" charset="0"/>
                <a:ea typeface="Calibri" panose="020F0502020204030204" pitchFamily="34" charset="0"/>
                <a:cs typeface="Times New Roman" panose="02020603050405020304" pitchFamily="18" charset="0"/>
              </a:rPr>
              <a:t>Motor Loads:</a:t>
            </a:r>
            <a:r>
              <a:rPr lang="en-CA" sz="1800" dirty="0">
                <a:effectLst/>
                <a:latin typeface="Calibri" panose="020F0502020204030204" pitchFamily="34" charset="0"/>
                <a:ea typeface="Calibri" panose="020F0502020204030204" pitchFamily="34" charset="0"/>
                <a:cs typeface="Times New Roman" panose="02020603050405020304" pitchFamily="18" charset="0"/>
              </a:rPr>
              <a:t>  Refrigeration, air conditioning, water pumps, etc.</a:t>
            </a:r>
          </a:p>
          <a:p>
            <a:pPr marL="342900" lvl="0" indent="-342900">
              <a:lnSpc>
                <a:spcPct val="107000"/>
              </a:lnSpc>
              <a:spcAft>
                <a:spcPts val="800"/>
              </a:spcAft>
              <a:buFont typeface="+mj-lt"/>
              <a:buAutoNum type="arabicPeriod"/>
            </a:pPr>
            <a:r>
              <a:rPr lang="en-CA" sz="1800" b="1" dirty="0">
                <a:effectLst/>
                <a:latin typeface="Calibri" panose="020F0502020204030204" pitchFamily="34" charset="0"/>
                <a:ea typeface="Calibri" panose="020F0502020204030204" pitchFamily="34" charset="0"/>
                <a:cs typeface="Times New Roman" panose="02020603050405020304" pitchFamily="18" charset="0"/>
              </a:rPr>
              <a:t>Lighting/Convenience Loads:</a:t>
            </a:r>
            <a:r>
              <a:rPr lang="en-CA" sz="1800" dirty="0">
                <a:effectLst/>
                <a:latin typeface="Calibri" panose="020F0502020204030204" pitchFamily="34" charset="0"/>
                <a:ea typeface="Calibri" panose="020F0502020204030204" pitchFamily="34" charset="0"/>
                <a:cs typeface="Times New Roman" panose="02020603050405020304" pitchFamily="18" charset="0"/>
              </a:rPr>
              <a:t>  dimming circuits, coffee makers, microwaves, etc.</a:t>
            </a:r>
          </a:p>
          <a:p>
            <a:pPr marL="342900" lvl="0" indent="-342900">
              <a:lnSpc>
                <a:spcPct val="107000"/>
              </a:lnSpc>
              <a:spcAft>
                <a:spcPts val="800"/>
              </a:spcAft>
              <a:buFont typeface="+mj-lt"/>
              <a:buAutoNum type="arabicPeriod"/>
            </a:pPr>
            <a:r>
              <a:rPr lang="en-CA" sz="1800" b="1" dirty="0">
                <a:effectLst/>
                <a:latin typeface="Calibri" panose="020F0502020204030204" pitchFamily="34" charset="0"/>
                <a:ea typeface="Calibri" panose="020F0502020204030204" pitchFamily="34" charset="0"/>
                <a:cs typeface="Times New Roman" panose="02020603050405020304" pitchFamily="18" charset="0"/>
              </a:rPr>
              <a:t>Sensitive Electronic (Critical) Loads:</a:t>
            </a:r>
            <a:r>
              <a:rPr lang="en-CA" sz="1800" dirty="0">
                <a:effectLst/>
                <a:latin typeface="Calibri" panose="020F0502020204030204" pitchFamily="34" charset="0"/>
                <a:ea typeface="Calibri" panose="020F0502020204030204" pitchFamily="34" charset="0"/>
                <a:cs typeface="Times New Roman" panose="02020603050405020304" pitchFamily="18" charset="0"/>
              </a:rPr>
              <a:t>  Isolate control systems and Audio Video equipment.</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Properly engineered and installed grounding system</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Triple shielded isolation transformer with RF filtering + Spike/Surge protection</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One larger isolation transformer vs. power units in each rack (same ground potential and electrical phase)</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Breaker panel with bolt-in breakers, copper bus bars, and isolated ground bar</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Hospital grade receptacles</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Stranded wire to receptacles.  Min 12 gauge to each 20A circuit (recommend up-gauge) </a:t>
            </a:r>
          </a:p>
          <a:p>
            <a:pPr marL="342900" lvl="0" indent="-342900">
              <a:lnSpc>
                <a:spcPct val="107000"/>
              </a:lnSpc>
              <a:spcAft>
                <a:spcPts val="8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Locate isolation transformer as close as possible to AV system components… studio/theatre applications less than 50’ | Audiophile applications less than 20’</a:t>
            </a: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Add a UPS</a:t>
            </a:r>
            <a:r>
              <a:rPr lang="en-CA" sz="1800" dirty="0">
                <a:effectLst/>
                <a:latin typeface="Calibri" panose="020F0502020204030204" pitchFamily="34" charset="0"/>
                <a:ea typeface="Calibri" panose="020F0502020204030204" pitchFamily="34" charset="0"/>
                <a:cs typeface="Times New Roman" panose="02020603050405020304" pitchFamily="18" charset="0"/>
              </a:rPr>
              <a:t> to protect network equipment and critical devices…</a:t>
            </a:r>
          </a:p>
          <a:p>
            <a:pPr marL="342900" lvl="0" indent="-342900">
              <a:lnSpc>
                <a:spcPct val="107000"/>
              </a:lnSpc>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These recommendations should comprise the foundation of any high-performance AV system.</a:t>
            </a:r>
          </a:p>
          <a:p>
            <a:endParaRPr lang="en-CA" dirty="0"/>
          </a:p>
        </p:txBody>
      </p:sp>
      <p:sp>
        <p:nvSpPr>
          <p:cNvPr id="4" name="Slide Number Placeholder 3"/>
          <p:cNvSpPr>
            <a:spLocks noGrp="1"/>
          </p:cNvSpPr>
          <p:nvPr>
            <p:ph type="sldNum" sz="quarter" idx="5"/>
          </p:nvPr>
        </p:nvSpPr>
        <p:spPr/>
        <p:txBody>
          <a:bodyPr/>
          <a:lstStyle/>
          <a:p>
            <a:fld id="{DF830582-C051-4E70-9037-227A3BB45A7B}" type="slidenum">
              <a:rPr lang="en-US" smtClean="0"/>
              <a:t>4</a:t>
            </a:fld>
            <a:endParaRPr lang="en-US"/>
          </a:p>
        </p:txBody>
      </p:sp>
    </p:spTree>
    <p:extLst>
      <p:ext uri="{BB962C8B-B14F-4D97-AF65-F5344CB8AC3E}">
        <p14:creationId xmlns:p14="http://schemas.microsoft.com/office/powerpoint/2010/main" val="349909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u="sng" dirty="0">
                <a:effectLst/>
                <a:latin typeface="Calibri" panose="020F0502020204030204" pitchFamily="34" charset="0"/>
                <a:ea typeface="Calibri" panose="020F0502020204030204" pitchFamily="34" charset="0"/>
                <a:cs typeface="Times New Roman" panose="02020603050405020304" pitchFamily="18" charset="0"/>
              </a:rPr>
              <a:t>Part 4:  Power as a foundational product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When it comes to AV systems, we must consider that every component in the system is powered by electricity and subject to noise and other problems that exist on the power line.  We know that isolating the AV system from the electrical grid provides increased reliability and better performance, but let’s take that a step further…</a:t>
            </a:r>
          </a:p>
          <a:p>
            <a:pPr algn="just">
              <a:lnSpc>
                <a:spcPct val="115000"/>
              </a:lnSpc>
            </a:pPr>
            <a:r>
              <a:rPr lang="en-CA" sz="1800" dirty="0">
                <a:effectLst/>
                <a:latin typeface="Calibri" panose="020F0502020204030204" pitchFamily="34" charset="0"/>
                <a:ea typeface="Calibri" panose="020F0502020204030204" pitchFamily="34" charset="0"/>
                <a:cs typeface="Times New Roman" panose="02020603050405020304" pitchFamily="18" charset="0"/>
              </a:rPr>
              <a:t>Every high-performance AV &amp; Control system needs two well designed systems for flawless operation:</a:t>
            </a:r>
          </a:p>
          <a:p>
            <a:pPr marL="342900" lvl="0" indent="-342900" algn="just">
              <a:lnSpc>
                <a:spcPct val="115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Network:  We can easily imagine the operational problems we would have by using a flawed network system for control operations.  To avoid these problems, we start with a robust network system.</a:t>
            </a:r>
          </a:p>
          <a:p>
            <a:pPr marL="342900" lvl="0" indent="-342900" algn="just">
              <a:lnSpc>
                <a:spcPct val="115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Electrical Power:  Noise and other problems on the electrical line can cause operational problems, system reliability issues, and even component failures.  We can eliminate these problems by isolating the power that is feeding the AV and control system.  </a:t>
            </a:r>
          </a:p>
          <a:p>
            <a:pPr algn="just"/>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CA" sz="1800" dirty="0">
                <a:effectLst/>
                <a:latin typeface="Calibri" panose="020F0502020204030204" pitchFamily="34" charset="0"/>
                <a:ea typeface="Calibri" panose="020F0502020204030204" pitchFamily="34" charset="0"/>
                <a:cs typeface="Times New Roman" panose="02020603050405020304" pitchFamily="18" charset="0"/>
              </a:rPr>
              <a:t>Let’s think of these systems in terms of building a house.  A well-built house starts with a strong foundation.  When designing the foundation of a house, we try to keep water from damaging the building by using proper grading, waterproofing the exterior walls of the foundation, and using drainage tiles to move water away from the foundation.  </a:t>
            </a:r>
          </a:p>
          <a:p>
            <a:pPr algn="just">
              <a:lnSpc>
                <a:spcPct val="115000"/>
              </a:lnSpc>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 need to take a similar approach to high performance AV and control systems.  Using a robust network and power isolation as the foundation for high-performance AV and control systems means reliable operation, long-term system reliability, and ultimately, a happy customer!</a:t>
            </a:r>
          </a:p>
          <a:p>
            <a:endParaRPr lang="en-CA" dirty="0"/>
          </a:p>
        </p:txBody>
      </p:sp>
      <p:sp>
        <p:nvSpPr>
          <p:cNvPr id="4" name="Slide Number Placeholder 3"/>
          <p:cNvSpPr>
            <a:spLocks noGrp="1"/>
          </p:cNvSpPr>
          <p:nvPr>
            <p:ph type="sldNum" sz="quarter" idx="5"/>
          </p:nvPr>
        </p:nvSpPr>
        <p:spPr/>
        <p:txBody>
          <a:bodyPr/>
          <a:lstStyle/>
          <a:p>
            <a:fld id="{DF830582-C051-4E70-9037-227A3BB45A7B}" type="slidenum">
              <a:rPr lang="en-US" smtClean="0"/>
              <a:t>5</a:t>
            </a:fld>
            <a:endParaRPr lang="en-US"/>
          </a:p>
        </p:txBody>
      </p:sp>
    </p:spTree>
    <p:extLst>
      <p:ext uri="{BB962C8B-B14F-4D97-AF65-F5344CB8AC3E}">
        <p14:creationId xmlns:p14="http://schemas.microsoft.com/office/powerpoint/2010/main" val="160126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u="sng" dirty="0">
                <a:effectLst/>
                <a:latin typeface="Calibri" panose="020F0502020204030204" pitchFamily="34" charset="0"/>
                <a:ea typeface="Calibri" panose="020F0502020204030204" pitchFamily="34" charset="0"/>
                <a:cs typeface="Times New Roman" panose="02020603050405020304" pitchFamily="18" charset="0"/>
              </a:rPr>
              <a:t>Part 5:  How to specify power in a system proposal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When specifying the power requirements for a high-performance AV system in a project proposal we need to start by answering a few questions…</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Do you know the total load demand and load signature of the equipment being installed in the project?  Have you completed an analysis of the power requirements of the equipment to determine the power delivery requirements?  </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Have you completed a review of the electrical system in the project location?</a:t>
            </a:r>
          </a:p>
          <a:p>
            <a:pPr marL="342900" lvl="0" indent="-342900">
              <a:lnSpc>
                <a:spcPct val="107000"/>
              </a:lnSpc>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Are there any special electrical requirements that need to be installed to handle the load demand for the system?</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While it may seem enough to simply supply the system with several dedicated 20A circuits to run an AV System, there is more to it if you intend to deliver a high-performance result.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Care needs to be taken to minimize the distance of wire runs that can increase impedance and inject EMI or RFI noise into the system.  In addition, one single clean power source that can handle the full power load will ensure the proper reference to ground for the equipment and that the equipment is operating on the correct phase of the electrical for optimum performance.</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Let us help you by completing a power analysis of your AV project before you specify the power delivery equipment</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Taking the right steps at the beginning of the project will help ensure the best result at completion.</a:t>
            </a:r>
          </a:p>
          <a:p>
            <a:endParaRPr lang="en-CA" dirty="0"/>
          </a:p>
        </p:txBody>
      </p:sp>
      <p:sp>
        <p:nvSpPr>
          <p:cNvPr id="4" name="Slide Number Placeholder 3"/>
          <p:cNvSpPr>
            <a:spLocks noGrp="1"/>
          </p:cNvSpPr>
          <p:nvPr>
            <p:ph type="sldNum" sz="quarter" idx="5"/>
          </p:nvPr>
        </p:nvSpPr>
        <p:spPr/>
        <p:txBody>
          <a:bodyPr/>
          <a:lstStyle/>
          <a:p>
            <a:fld id="{DF830582-C051-4E70-9037-227A3BB45A7B}" type="slidenum">
              <a:rPr lang="en-US" smtClean="0"/>
              <a:t>6</a:t>
            </a:fld>
            <a:endParaRPr lang="en-US"/>
          </a:p>
        </p:txBody>
      </p:sp>
    </p:spTree>
    <p:extLst>
      <p:ext uri="{BB962C8B-B14F-4D97-AF65-F5344CB8AC3E}">
        <p14:creationId xmlns:p14="http://schemas.microsoft.com/office/powerpoint/2010/main" val="193255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803A05-592D-47C0-AC80-44EB2797602C}"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292592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939318-37B1-4C02-847F-D1F3641DBB65}"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15615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5CBFC-2C71-4B05-8F71-99001CA7203A}"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415231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68CB0-7967-4C71-BEB1-71040399225A}"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23961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A0CCB-1EEA-4C5E-8332-CBAA9EF79A3C}"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211979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6FA1F-C2A4-49E7-A313-3280DCCD7B70}" type="datetime1">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177675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DD0F6B-982F-40E1-9E12-6BF3B819D5DC}" type="datetime1">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425215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82BD0D-8200-4510-95E8-7E393C3F8E84}" type="datetime1">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34938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7CCED-826E-41B9-AAC4-6BE9F31B4EDE}" type="datetime1">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82746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F1914-A965-4B8B-8934-D291BA486ABA}" type="datetime1">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264948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0DB1C-E254-433D-A6F5-7B85F438E3D6}" type="datetime1">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0F684-42AE-4092-BA2A-0AA5978EDDCD}" type="slidenum">
              <a:rPr lang="en-US" smtClean="0"/>
              <a:t>‹#›</a:t>
            </a:fld>
            <a:endParaRPr lang="en-US"/>
          </a:p>
        </p:txBody>
      </p:sp>
    </p:spTree>
    <p:extLst>
      <p:ext uri="{BB962C8B-B14F-4D97-AF65-F5344CB8AC3E}">
        <p14:creationId xmlns:p14="http://schemas.microsoft.com/office/powerpoint/2010/main" val="285760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1B44C-B274-4D31-B5B1-333C53B0ADB9}" type="datetime1">
              <a:rPr lang="en-US" smtClean="0"/>
              <a:t>6/14/2021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0F684-42AE-4092-BA2A-0AA5978EDDCD}" type="slidenum">
              <a:rPr lang="en-US" smtClean="0"/>
              <a:t>‹#›</a:t>
            </a:fld>
            <a:endParaRPr lang="en-US"/>
          </a:p>
        </p:txBody>
      </p:sp>
    </p:spTree>
    <p:extLst>
      <p:ext uri="{BB962C8B-B14F-4D97-AF65-F5344CB8AC3E}">
        <p14:creationId xmlns:p14="http://schemas.microsoft.com/office/powerpoint/2010/main" val="238945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toruspower.com/"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16910" y="1"/>
            <a:ext cx="12192000" cy="6857999"/>
          </a:xfrm>
          <a:prstGeom prst="rect">
            <a:avLst/>
          </a:prstGeom>
          <a:noFill/>
          <a:ln w="9525">
            <a:noFill/>
            <a:miter lim="800000"/>
            <a:headEnd/>
            <a:tailEnd/>
          </a:ln>
        </p:spPr>
      </p:pic>
      <p:sp>
        <p:nvSpPr>
          <p:cNvPr id="7" name="Rectangle 6"/>
          <p:cNvSpPr/>
          <p:nvPr/>
        </p:nvSpPr>
        <p:spPr>
          <a:xfrm>
            <a:off x="2077251" y="95251"/>
            <a:ext cx="7977371" cy="954107"/>
          </a:xfrm>
          <a:prstGeom prst="rect">
            <a:avLst/>
          </a:prstGeom>
        </p:spPr>
        <p:txBody>
          <a:bodyPr wrap="square">
            <a:spAutoFit/>
          </a:bodyPr>
          <a:lstStyle/>
          <a:p>
            <a:pPr algn="ctr"/>
            <a:r>
              <a:rPr lang="en-US" sz="3600" cap="small" dirty="0">
                <a:latin typeface="Impact" pitchFamily="34" charset="0"/>
              </a:rPr>
              <a:t>Torus Power Inc.</a:t>
            </a:r>
          </a:p>
          <a:p>
            <a:pPr algn="ctr"/>
            <a:endParaRPr lang="en-US" sz="2000" cap="small" dirty="0">
              <a:latin typeface="Impact" pitchFamily="34" charset="0"/>
            </a:endParaRPr>
          </a:p>
        </p:txBody>
      </p:sp>
      <p:cxnSp>
        <p:nvCxnSpPr>
          <p:cNvPr id="8" name="Straight Connector 7"/>
          <p:cNvCxnSpPr/>
          <p:nvPr/>
        </p:nvCxnSpPr>
        <p:spPr>
          <a:xfrm>
            <a:off x="118872" y="1254633"/>
            <a:ext cx="11978640" cy="39824"/>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9945227-0277-4037-A4F3-101393000985}" type="slidenum">
              <a:rPr lang="en-US" smtClean="0"/>
              <a:t>1</a:t>
            </a:fld>
            <a:endParaRPr lang="en-US" dirty="0"/>
          </a:p>
        </p:txBody>
      </p:sp>
      <p:sp>
        <p:nvSpPr>
          <p:cNvPr id="3" name="TextBox 2"/>
          <p:cNvSpPr txBox="1"/>
          <p:nvPr/>
        </p:nvSpPr>
        <p:spPr>
          <a:xfrm>
            <a:off x="852256" y="1294457"/>
            <a:ext cx="10730144" cy="954107"/>
          </a:xfrm>
          <a:prstGeom prst="rect">
            <a:avLst/>
          </a:prstGeom>
          <a:noFill/>
        </p:spPr>
        <p:txBody>
          <a:bodyPr wrap="square" rtlCol="0">
            <a:spAutoFit/>
          </a:bodyPr>
          <a:lstStyle/>
          <a:p>
            <a:pPr algn="ctr"/>
            <a:endParaRPr lang="en-CA" sz="2400" b="1" dirty="0"/>
          </a:p>
          <a:p>
            <a:pPr algn="ctr"/>
            <a:endParaRPr lang="en-CA" sz="2400" b="1" dirty="0"/>
          </a:p>
          <a:p>
            <a:pPr marL="285750" indent="-285750">
              <a:buFont typeface="Arial" panose="020B0604020202020204" pitchFamily="34" charset="0"/>
              <a:buChar char="•"/>
            </a:pPr>
            <a:endParaRPr lang="en-CA" sz="800" dirty="0"/>
          </a:p>
        </p:txBody>
      </p:sp>
      <p:pic>
        <p:nvPicPr>
          <p:cNvPr id="11" name="Picture 10" descr="A picture containing drawing, bird&#10;&#10;Description automatically generated">
            <a:extLst>
              <a:ext uri="{FF2B5EF4-FFF2-40B4-BE49-F238E27FC236}">
                <a16:creationId xmlns:a16="http://schemas.microsoft.com/office/drawing/2014/main" id="{96A66949-0C5D-4365-AAD5-5F124ED860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5" y="0"/>
            <a:ext cx="1294711" cy="1294457"/>
          </a:xfrm>
          <a:prstGeom prst="rect">
            <a:avLst/>
          </a:prstGeom>
        </p:spPr>
      </p:pic>
      <p:pic>
        <p:nvPicPr>
          <p:cNvPr id="12" name="Picture 11">
            <a:extLst>
              <a:ext uri="{FF2B5EF4-FFF2-40B4-BE49-F238E27FC236}">
                <a16:creationId xmlns:a16="http://schemas.microsoft.com/office/drawing/2014/main" id="{86AB5A55-7D76-4FCC-801B-63103E82168E}"/>
              </a:ext>
            </a:extLst>
          </p:cNvPr>
          <p:cNvPicPr>
            <a:picLocks noChangeAspect="1"/>
          </p:cNvPicPr>
          <p:nvPr/>
        </p:nvPicPr>
        <p:blipFill>
          <a:blip r:embed="rId6"/>
          <a:stretch>
            <a:fillRect/>
          </a:stretch>
        </p:blipFill>
        <p:spPr>
          <a:xfrm>
            <a:off x="17848" y="1321438"/>
            <a:ext cx="12133796" cy="5297680"/>
          </a:xfrm>
          <a:prstGeom prst="rect">
            <a:avLst/>
          </a:prstGeom>
        </p:spPr>
      </p:pic>
    </p:spTree>
    <p:extLst>
      <p:ext uri="{BB962C8B-B14F-4D97-AF65-F5344CB8AC3E}">
        <p14:creationId xmlns:p14="http://schemas.microsoft.com/office/powerpoint/2010/main" val="406678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0" y="-29336"/>
            <a:ext cx="12192000" cy="6857999"/>
          </a:xfrm>
          <a:prstGeom prst="rect">
            <a:avLst/>
          </a:prstGeom>
          <a:noFill/>
          <a:ln w="9525">
            <a:noFill/>
            <a:miter lim="800000"/>
            <a:headEnd/>
            <a:tailEnd/>
          </a:ln>
        </p:spPr>
      </p:pic>
      <p:sp>
        <p:nvSpPr>
          <p:cNvPr id="7" name="Rectangle 6"/>
          <p:cNvSpPr/>
          <p:nvPr/>
        </p:nvSpPr>
        <p:spPr>
          <a:xfrm>
            <a:off x="2102720" y="141609"/>
            <a:ext cx="7977371" cy="1015663"/>
          </a:xfrm>
          <a:prstGeom prst="rect">
            <a:avLst/>
          </a:prstGeom>
        </p:spPr>
        <p:txBody>
          <a:bodyPr wrap="square">
            <a:spAutoFit/>
          </a:bodyPr>
          <a:lstStyle/>
          <a:p>
            <a:pPr algn="ctr"/>
            <a:r>
              <a:rPr lang="en-US" sz="3600" cap="small" dirty="0">
                <a:latin typeface="Impact" pitchFamily="34" charset="0"/>
              </a:rPr>
              <a:t>Torus Power Inc. </a:t>
            </a:r>
          </a:p>
          <a:p>
            <a:pPr algn="ctr"/>
            <a:r>
              <a:rPr lang="en-US" sz="2400" cap="small" dirty="0">
                <a:latin typeface="Impact" pitchFamily="34" charset="0"/>
              </a:rPr>
              <a:t>System Reliability</a:t>
            </a:r>
          </a:p>
        </p:txBody>
      </p:sp>
      <p:cxnSp>
        <p:nvCxnSpPr>
          <p:cNvPr id="8" name="Straight Connector 7"/>
          <p:cNvCxnSpPr/>
          <p:nvPr/>
        </p:nvCxnSpPr>
        <p:spPr>
          <a:xfrm>
            <a:off x="128016" y="1254633"/>
            <a:ext cx="11987784" cy="40947"/>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9945227-0277-4037-A4F3-101393000985}" type="slidenum">
              <a:rPr lang="en-US" smtClean="0"/>
              <a:t>2</a:t>
            </a:fld>
            <a:endParaRPr lang="en-US" dirty="0"/>
          </a:p>
        </p:txBody>
      </p:sp>
      <p:grpSp>
        <p:nvGrpSpPr>
          <p:cNvPr id="9" name="Group 8"/>
          <p:cNvGrpSpPr/>
          <p:nvPr/>
        </p:nvGrpSpPr>
        <p:grpSpPr>
          <a:xfrm>
            <a:off x="2400299" y="428248"/>
            <a:ext cx="7730132" cy="5217176"/>
            <a:chOff x="45442" y="666374"/>
            <a:chExt cx="5772150" cy="3895706"/>
          </a:xfrm>
        </p:grpSpPr>
        <p:cxnSp>
          <p:nvCxnSpPr>
            <p:cNvPr id="10" name="Straight Connector 9"/>
            <p:cNvCxnSpPr/>
            <p:nvPr/>
          </p:nvCxnSpPr>
          <p:spPr>
            <a:xfrm flipV="1">
              <a:off x="3427187" y="4167163"/>
              <a:ext cx="2137472" cy="12590"/>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5308" y="4142937"/>
              <a:ext cx="15068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6" descr="http://upload.wikimedia.org/wikipedia/commons/c/cb/Toroid_core.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1250" y1="16458" x2="46328" y2="15000"/>
                          <a14:foregroundMark x1="60859" y1="63542" x2="69844" y2="59896"/>
                        </a14:backgroundRemoval>
                      </a14:imgEffect>
                    </a14:imgLayer>
                  </a14:imgProps>
                </a:ext>
                <a:ext uri="{28A0092B-C50C-407E-A947-70E740481C1C}">
                  <a14:useLocalDpi xmlns:a14="http://schemas.microsoft.com/office/drawing/2010/main" val="0"/>
                </a:ext>
              </a:extLst>
            </a:blip>
            <a:srcRect/>
            <a:stretch>
              <a:fillRect/>
            </a:stretch>
          </p:blipFill>
          <p:spPr bwMode="auto">
            <a:xfrm>
              <a:off x="1011850" y="1904988"/>
              <a:ext cx="3540718" cy="2657092"/>
            </a:xfrm>
            <a:prstGeom prst="rect">
              <a:avLst/>
            </a:prstGeom>
            <a:noFill/>
            <a:extLst>
              <a:ext uri="{909E8E84-426E-40DD-AFC4-6F175D3DCCD1}">
                <a14:hiddenFill xmlns:a14="http://schemas.microsoft.com/office/drawing/2010/main">
                  <a:solidFill>
                    <a:srgbClr val="FFFFFF"/>
                  </a:solidFill>
                </a14:hiddenFill>
              </a:ext>
            </a:extLst>
          </p:spPr>
        </p:pic>
        <p:sp>
          <p:nvSpPr>
            <p:cNvPr id="13" name="Arc 12"/>
            <p:cNvSpPr/>
            <p:nvPr/>
          </p:nvSpPr>
          <p:spPr>
            <a:xfrm>
              <a:off x="1709265" y="2440315"/>
              <a:ext cx="432088" cy="432088"/>
            </a:xfrm>
            <a:prstGeom prst="arc">
              <a:avLst>
                <a:gd name="adj1" fmla="val 16125033"/>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19562557">
              <a:off x="1624032" y="2733510"/>
              <a:ext cx="432088" cy="432088"/>
            </a:xfrm>
            <a:prstGeom prst="arc">
              <a:avLst>
                <a:gd name="adj1" fmla="val 17116193"/>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20686368">
              <a:off x="1660107" y="2537511"/>
              <a:ext cx="432088" cy="432088"/>
            </a:xfrm>
            <a:prstGeom prst="arc">
              <a:avLst>
                <a:gd name="adj1" fmla="val 173752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19717336">
              <a:off x="1628372" y="2637437"/>
              <a:ext cx="432088" cy="432088"/>
            </a:xfrm>
            <a:prstGeom prst="arc">
              <a:avLst>
                <a:gd name="adj1" fmla="val 17462546"/>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endCxn id="13" idx="0"/>
            </p:cNvCxnSpPr>
            <p:nvPr/>
          </p:nvCxnSpPr>
          <p:spPr>
            <a:xfrm>
              <a:off x="125308" y="2423618"/>
              <a:ext cx="1795290" cy="167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4" idx="2"/>
              <a:endCxn id="15" idx="0"/>
            </p:cNvCxnSpPr>
            <p:nvPr/>
          </p:nvCxnSpPr>
          <p:spPr>
            <a:xfrm>
              <a:off x="1446721" y="2533942"/>
              <a:ext cx="445853" cy="4194"/>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2" idx="2"/>
              <a:endCxn id="16" idx="0"/>
            </p:cNvCxnSpPr>
            <p:nvPr/>
          </p:nvCxnSpPr>
          <p:spPr>
            <a:xfrm flipV="1">
              <a:off x="1413992" y="2640942"/>
              <a:ext cx="391664" cy="28447"/>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5" idx="2"/>
              <a:endCxn id="14" idx="0"/>
            </p:cNvCxnSpPr>
            <p:nvPr/>
          </p:nvCxnSpPr>
          <p:spPr>
            <a:xfrm flipV="1">
              <a:off x="1413990" y="2744900"/>
              <a:ext cx="356864" cy="62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5" idx="0"/>
            </p:cNvCxnSpPr>
            <p:nvPr/>
          </p:nvCxnSpPr>
          <p:spPr>
            <a:xfrm flipH="1" flipV="1">
              <a:off x="1213931" y="2976453"/>
              <a:ext cx="77816" cy="743458"/>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3" idx="2"/>
            </p:cNvCxnSpPr>
            <p:nvPr/>
          </p:nvCxnSpPr>
          <p:spPr>
            <a:xfrm flipV="1">
              <a:off x="2141352" y="2656359"/>
              <a:ext cx="0" cy="380242"/>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2"/>
            </p:cNvCxnSpPr>
            <p:nvPr/>
          </p:nvCxnSpPr>
          <p:spPr>
            <a:xfrm flipV="1">
              <a:off x="2084609" y="2696812"/>
              <a:ext cx="0" cy="301202"/>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2"/>
            </p:cNvCxnSpPr>
            <p:nvPr/>
          </p:nvCxnSpPr>
          <p:spPr>
            <a:xfrm flipV="1">
              <a:off x="2028864" y="2740991"/>
              <a:ext cx="0" cy="181232"/>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16025198">
              <a:off x="1208927" y="2806641"/>
              <a:ext cx="432088" cy="432088"/>
            </a:xfrm>
            <a:prstGeom prst="arc">
              <a:avLst>
                <a:gd name="adj1" fmla="val 17116193"/>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8576629">
              <a:off x="1676530" y="2837691"/>
              <a:ext cx="432088" cy="432088"/>
            </a:xfrm>
            <a:prstGeom prst="arc">
              <a:avLst>
                <a:gd name="adj1" fmla="val 17116193"/>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28" idx="2"/>
              <a:endCxn id="26" idx="0"/>
            </p:cNvCxnSpPr>
            <p:nvPr/>
          </p:nvCxnSpPr>
          <p:spPr>
            <a:xfrm flipV="1">
              <a:off x="1512754" y="2877022"/>
              <a:ext cx="255533" cy="1217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16025198">
              <a:off x="1352957" y="2991340"/>
              <a:ext cx="432088" cy="432088"/>
            </a:xfrm>
            <a:prstGeom prst="arc">
              <a:avLst>
                <a:gd name="adj1" fmla="val 17116193"/>
                <a:gd name="adj2" fmla="val 2086934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a:endCxn id="28" idx="0"/>
            </p:cNvCxnSpPr>
            <p:nvPr/>
          </p:nvCxnSpPr>
          <p:spPr>
            <a:xfrm flipH="1" flipV="1">
              <a:off x="1357961" y="3161151"/>
              <a:ext cx="77816" cy="828009"/>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10536" y="2463504"/>
              <a:ext cx="0" cy="648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2" idx="2"/>
            </p:cNvCxnSpPr>
            <p:nvPr/>
          </p:nvCxnSpPr>
          <p:spPr>
            <a:xfrm>
              <a:off x="519644" y="3512533"/>
              <a:ext cx="0" cy="5839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442" y="3029913"/>
              <a:ext cx="948404" cy="482620"/>
            </a:xfrm>
            <a:prstGeom prst="rect">
              <a:avLst/>
            </a:prstGeom>
            <a:noFill/>
          </p:spPr>
          <p:txBody>
            <a:bodyPr wrap="square" rtlCol="0">
              <a:spAutoFit/>
            </a:bodyPr>
            <a:lstStyle/>
            <a:p>
              <a:pPr algn="ctr"/>
              <a:r>
                <a:rPr lang="en-US" dirty="0"/>
                <a:t>Primary </a:t>
              </a:r>
            </a:p>
            <a:p>
              <a:pPr algn="ctr"/>
              <a:r>
                <a:rPr lang="en-US" dirty="0"/>
                <a:t>Voltage</a:t>
              </a:r>
            </a:p>
          </p:txBody>
        </p:sp>
        <p:sp>
          <p:nvSpPr>
            <p:cNvPr id="33" name="Arc 32"/>
            <p:cNvSpPr/>
            <p:nvPr/>
          </p:nvSpPr>
          <p:spPr>
            <a:xfrm rot="20902792">
              <a:off x="3436939" y="2496508"/>
              <a:ext cx="432088" cy="432088"/>
            </a:xfrm>
            <a:prstGeom prst="arc">
              <a:avLst>
                <a:gd name="adj1" fmla="val 12681252"/>
                <a:gd name="adj2" fmla="val 16004975"/>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657875">
              <a:off x="3467101" y="2577733"/>
              <a:ext cx="432088" cy="432088"/>
            </a:xfrm>
            <a:prstGeom prst="arc">
              <a:avLst>
                <a:gd name="adj1" fmla="val 10472745"/>
                <a:gd name="adj2" fmla="val 1394471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384803">
              <a:off x="3538096" y="2658509"/>
              <a:ext cx="284237" cy="284237"/>
            </a:xfrm>
            <a:prstGeom prst="arc">
              <a:avLst>
                <a:gd name="adj1" fmla="val 10793139"/>
                <a:gd name="adj2" fmla="val 15927396"/>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a:stCxn id="33" idx="2"/>
            </p:cNvCxnSpPr>
            <p:nvPr/>
          </p:nvCxnSpPr>
          <p:spPr>
            <a:xfrm flipV="1">
              <a:off x="3597538" y="2392258"/>
              <a:ext cx="412854" cy="111486"/>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46" idx="0"/>
            </p:cNvCxnSpPr>
            <p:nvPr/>
          </p:nvCxnSpPr>
          <p:spPr>
            <a:xfrm flipV="1">
              <a:off x="3645789" y="2502387"/>
              <a:ext cx="432116" cy="78600"/>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5" idx="2"/>
              <a:endCxn id="47" idx="0"/>
            </p:cNvCxnSpPr>
            <p:nvPr/>
          </p:nvCxnSpPr>
          <p:spPr>
            <a:xfrm>
              <a:off x="3684852" y="2658585"/>
              <a:ext cx="433784" cy="25839"/>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rot="746573">
              <a:off x="3492882" y="2764241"/>
              <a:ext cx="432088" cy="432088"/>
            </a:xfrm>
            <a:prstGeom prst="arc">
              <a:avLst>
                <a:gd name="adj1" fmla="val 10181295"/>
                <a:gd name="adj2" fmla="val 16055807"/>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a:stCxn id="39" idx="2"/>
              <a:endCxn id="48" idx="0"/>
            </p:cNvCxnSpPr>
            <p:nvPr/>
          </p:nvCxnSpPr>
          <p:spPr>
            <a:xfrm>
              <a:off x="3746589" y="2767549"/>
              <a:ext cx="400531" cy="84983"/>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2" idx="2"/>
              <a:endCxn id="50" idx="0"/>
            </p:cNvCxnSpPr>
            <p:nvPr/>
          </p:nvCxnSpPr>
          <p:spPr>
            <a:xfrm>
              <a:off x="3632468" y="2905435"/>
              <a:ext cx="479441" cy="140504"/>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657875">
              <a:off x="3400365" y="2904837"/>
              <a:ext cx="432088" cy="432088"/>
            </a:xfrm>
            <a:prstGeom prst="arc">
              <a:avLst>
                <a:gd name="adj1" fmla="val 10813167"/>
                <a:gd name="adj2" fmla="val 14797889"/>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a:stCxn id="33" idx="0"/>
            </p:cNvCxnSpPr>
            <p:nvPr/>
          </p:nvCxnSpPr>
          <p:spPr>
            <a:xfrm flipH="1">
              <a:off x="3431613" y="2639603"/>
              <a:ext cx="18014" cy="358404"/>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4" idx="0"/>
            </p:cNvCxnSpPr>
            <p:nvPr/>
          </p:nvCxnSpPr>
          <p:spPr>
            <a:xfrm flipH="1">
              <a:off x="3470931" y="2712227"/>
              <a:ext cx="12152" cy="224285"/>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5" idx="0"/>
            </p:cNvCxnSpPr>
            <p:nvPr/>
          </p:nvCxnSpPr>
          <p:spPr>
            <a:xfrm flipH="1">
              <a:off x="3530335" y="2785034"/>
              <a:ext cx="8619" cy="149491"/>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3871440" y="2502175"/>
              <a:ext cx="432088" cy="432088"/>
            </a:xfrm>
            <a:prstGeom prst="arc">
              <a:avLst>
                <a:gd name="adj1" fmla="val 16047530"/>
                <a:gd name="adj2" fmla="val 21433888"/>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a:off x="3912877" y="2684179"/>
              <a:ext cx="432088" cy="432088"/>
            </a:xfrm>
            <a:prstGeom prst="arc">
              <a:avLst>
                <a:gd name="adj1" fmla="val 16036273"/>
                <a:gd name="adj2" fmla="val 21498712"/>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1003369">
              <a:off x="3876205" y="2845448"/>
              <a:ext cx="432088" cy="432088"/>
            </a:xfrm>
            <a:prstGeom prst="arc">
              <a:avLst>
                <a:gd name="adj1" fmla="val 16079429"/>
                <a:gd name="adj2" fmla="val 19827093"/>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p:nvPr/>
          </p:nvCxnSpPr>
          <p:spPr>
            <a:xfrm flipV="1">
              <a:off x="4265048" y="3022685"/>
              <a:ext cx="38480" cy="677037"/>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rot="1003369">
              <a:off x="3794402" y="3020631"/>
              <a:ext cx="432088" cy="432088"/>
            </a:xfrm>
            <a:prstGeom prst="arc">
              <a:avLst>
                <a:gd name="adj1" fmla="val 16877289"/>
                <a:gd name="adj2" fmla="val 19827093"/>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a:stCxn id="50" idx="2"/>
            </p:cNvCxnSpPr>
            <p:nvPr/>
          </p:nvCxnSpPr>
          <p:spPr>
            <a:xfrm flipH="1">
              <a:off x="4179423" y="3188716"/>
              <a:ext cx="41676" cy="752665"/>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Arc 51"/>
            <p:cNvSpPr/>
            <p:nvPr/>
          </p:nvSpPr>
          <p:spPr>
            <a:xfrm rot="16025198">
              <a:off x="1208929" y="2669110"/>
              <a:ext cx="432088" cy="432088"/>
            </a:xfrm>
            <a:prstGeom prst="arc">
              <a:avLst>
                <a:gd name="adj1" fmla="val 16248139"/>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a:endCxn id="52" idx="0"/>
            </p:cNvCxnSpPr>
            <p:nvPr/>
          </p:nvCxnSpPr>
          <p:spPr>
            <a:xfrm flipH="1" flipV="1">
              <a:off x="1209075" y="2893112"/>
              <a:ext cx="43764" cy="446556"/>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16025198">
              <a:off x="1241658" y="2533663"/>
              <a:ext cx="432088" cy="432088"/>
            </a:xfrm>
            <a:prstGeom prst="arc">
              <a:avLst>
                <a:gd name="adj1" fmla="val 16248139"/>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p:cNvCxnSpPr/>
            <p:nvPr/>
          </p:nvCxnSpPr>
          <p:spPr>
            <a:xfrm flipV="1">
              <a:off x="4019972" y="2392258"/>
              <a:ext cx="1544687" cy="1"/>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219964" y="2412239"/>
              <a:ext cx="2" cy="677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8" idx="2"/>
            </p:cNvCxnSpPr>
            <p:nvPr/>
          </p:nvCxnSpPr>
          <p:spPr>
            <a:xfrm>
              <a:off x="5219964" y="3541631"/>
              <a:ext cx="0" cy="598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622336" y="3059011"/>
              <a:ext cx="1195256" cy="482620"/>
            </a:xfrm>
            <a:prstGeom prst="rect">
              <a:avLst/>
            </a:prstGeom>
            <a:noFill/>
          </p:spPr>
          <p:txBody>
            <a:bodyPr wrap="square" rtlCol="0">
              <a:spAutoFit/>
            </a:bodyPr>
            <a:lstStyle/>
            <a:p>
              <a:pPr algn="ctr"/>
              <a:r>
                <a:rPr lang="en-US" dirty="0"/>
                <a:t>Secondary Voltage</a:t>
              </a:r>
            </a:p>
          </p:txBody>
        </p:sp>
        <p:sp>
          <p:nvSpPr>
            <p:cNvPr id="59" name="Circular Arrow 58"/>
            <p:cNvSpPr/>
            <p:nvPr/>
          </p:nvSpPr>
          <p:spPr>
            <a:xfrm rot="16437651">
              <a:off x="881092" y="627811"/>
              <a:ext cx="3891273" cy="3968400"/>
            </a:xfrm>
            <a:prstGeom prst="circularArrow">
              <a:avLst>
                <a:gd name="adj1" fmla="val 6682"/>
                <a:gd name="adj2" fmla="val 862757"/>
                <a:gd name="adj3" fmla="val 12183745"/>
                <a:gd name="adj4" fmla="val 9822689"/>
                <a:gd name="adj5" fmla="val 6068"/>
              </a:avLst>
            </a:prstGeom>
            <a:gradFill>
              <a:gsLst>
                <a:gs pos="0">
                  <a:schemeClr val="tx2">
                    <a:alpha val="51000"/>
                  </a:schemeClr>
                </a:gs>
                <a:gs pos="65000">
                  <a:schemeClr val="accent1">
                    <a:tint val="23500"/>
                    <a:satMod val="160000"/>
                  </a:schemeClr>
                </a:gs>
              </a:gsLst>
              <a:lin ang="5400000" scaled="0"/>
            </a:gradFill>
            <a:ln w="952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Circular Arrow 59"/>
            <p:cNvSpPr/>
            <p:nvPr/>
          </p:nvSpPr>
          <p:spPr>
            <a:xfrm rot="16553072" flipV="1">
              <a:off x="1069153" y="480502"/>
              <a:ext cx="3564494" cy="3971860"/>
            </a:xfrm>
            <a:prstGeom prst="circularArrow">
              <a:avLst>
                <a:gd name="adj1" fmla="val 6682"/>
                <a:gd name="adj2" fmla="val 862757"/>
                <a:gd name="adj3" fmla="val 12183745"/>
                <a:gd name="adj4" fmla="val 9994306"/>
                <a:gd name="adj5" fmla="val 6068"/>
              </a:avLst>
            </a:prstGeom>
            <a:gradFill>
              <a:gsLst>
                <a:gs pos="0">
                  <a:schemeClr val="tx2">
                    <a:alpha val="54000"/>
                  </a:schemeClr>
                </a:gs>
                <a:gs pos="59000">
                  <a:schemeClr val="accent1">
                    <a:tint val="23500"/>
                    <a:satMod val="160000"/>
                  </a:schemeClr>
                </a:gs>
              </a:gsLst>
              <a:lin ang="5400000" scaled="0"/>
            </a:gradFill>
            <a:ln w="952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1" name="TextBox 60"/>
            <p:cNvSpPr txBox="1"/>
            <p:nvPr/>
          </p:nvSpPr>
          <p:spPr>
            <a:xfrm>
              <a:off x="2352218" y="3833036"/>
              <a:ext cx="1237562" cy="344729"/>
            </a:xfrm>
            <a:prstGeom prst="rect">
              <a:avLst/>
            </a:prstGeom>
            <a:noFill/>
          </p:spPr>
          <p:txBody>
            <a:bodyPr wrap="square" rtlCol="0">
              <a:spAutoFit/>
            </a:bodyPr>
            <a:lstStyle/>
            <a:p>
              <a:r>
                <a:rPr lang="en-US" sz="2400" b="1" dirty="0"/>
                <a:t>Magnetic</a:t>
              </a:r>
            </a:p>
          </p:txBody>
        </p:sp>
        <p:sp>
          <p:nvSpPr>
            <p:cNvPr id="62" name="TextBox 61"/>
            <p:cNvSpPr txBox="1"/>
            <p:nvPr/>
          </p:nvSpPr>
          <p:spPr>
            <a:xfrm>
              <a:off x="2530847" y="4136943"/>
              <a:ext cx="643467" cy="344729"/>
            </a:xfrm>
            <a:prstGeom prst="rect">
              <a:avLst/>
            </a:prstGeom>
            <a:noFill/>
          </p:spPr>
          <p:txBody>
            <a:bodyPr wrap="square" rtlCol="0">
              <a:spAutoFit/>
            </a:bodyPr>
            <a:lstStyle/>
            <a:p>
              <a:r>
                <a:rPr lang="en-US" sz="2400" b="1" dirty="0"/>
                <a:t>Flux</a:t>
              </a:r>
            </a:p>
          </p:txBody>
        </p:sp>
        <p:cxnSp>
          <p:nvCxnSpPr>
            <p:cNvPr id="63" name="Straight Arrow Connector 62"/>
            <p:cNvCxnSpPr/>
            <p:nvPr/>
          </p:nvCxnSpPr>
          <p:spPr>
            <a:xfrm>
              <a:off x="125308" y="2364446"/>
              <a:ext cx="11664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9667" y="2098131"/>
              <a:ext cx="1505995" cy="252801"/>
            </a:xfrm>
            <a:prstGeom prst="rect">
              <a:avLst/>
            </a:prstGeom>
            <a:noFill/>
          </p:spPr>
          <p:txBody>
            <a:bodyPr wrap="square" rtlCol="0">
              <a:spAutoFit/>
            </a:bodyPr>
            <a:lstStyle/>
            <a:p>
              <a:r>
                <a:rPr lang="en-US" sz="1600" dirty="0"/>
                <a:t>Primary current </a:t>
              </a:r>
              <a:r>
                <a:rPr lang="en-US" sz="1600" dirty="0" err="1"/>
                <a:t>Ip</a:t>
              </a:r>
              <a:endParaRPr lang="en-US" sz="1600" dirty="0"/>
            </a:p>
          </p:txBody>
        </p:sp>
        <p:sp>
          <p:nvSpPr>
            <p:cNvPr id="65" name="TextBox 64"/>
            <p:cNvSpPr txBox="1"/>
            <p:nvPr/>
          </p:nvSpPr>
          <p:spPr>
            <a:xfrm>
              <a:off x="600690" y="2463088"/>
              <a:ext cx="345537" cy="275783"/>
            </a:xfrm>
            <a:prstGeom prst="rect">
              <a:avLst/>
            </a:prstGeom>
            <a:noFill/>
          </p:spPr>
          <p:txBody>
            <a:bodyPr wrap="square" rtlCol="0">
              <a:spAutoFit/>
            </a:bodyPr>
            <a:lstStyle/>
            <a:p>
              <a:pPr algn="ctr"/>
              <a:r>
                <a:rPr lang="en-US" dirty="0"/>
                <a:t>+</a:t>
              </a:r>
            </a:p>
          </p:txBody>
        </p:sp>
        <p:sp>
          <p:nvSpPr>
            <p:cNvPr id="66" name="TextBox 65"/>
            <p:cNvSpPr txBox="1"/>
            <p:nvPr/>
          </p:nvSpPr>
          <p:spPr>
            <a:xfrm>
              <a:off x="593435" y="3723465"/>
              <a:ext cx="345537" cy="275783"/>
            </a:xfrm>
            <a:prstGeom prst="rect">
              <a:avLst/>
            </a:prstGeom>
            <a:noFill/>
          </p:spPr>
          <p:txBody>
            <a:bodyPr wrap="square" rtlCol="0">
              <a:spAutoFit/>
            </a:bodyPr>
            <a:lstStyle/>
            <a:p>
              <a:pPr algn="ctr"/>
              <a:r>
                <a:rPr lang="en-US" dirty="0"/>
                <a:t>-</a:t>
              </a:r>
            </a:p>
          </p:txBody>
        </p:sp>
        <p:cxnSp>
          <p:nvCxnSpPr>
            <p:cNvPr id="67" name="Straight Arrow Connector 66"/>
            <p:cNvCxnSpPr/>
            <p:nvPr/>
          </p:nvCxnSpPr>
          <p:spPr>
            <a:xfrm>
              <a:off x="4243064" y="2331241"/>
              <a:ext cx="10661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153708" y="2069515"/>
              <a:ext cx="1579514" cy="252801"/>
            </a:xfrm>
            <a:prstGeom prst="rect">
              <a:avLst/>
            </a:prstGeom>
            <a:noFill/>
          </p:spPr>
          <p:txBody>
            <a:bodyPr wrap="square" rtlCol="0">
              <a:spAutoFit/>
            </a:bodyPr>
            <a:lstStyle/>
            <a:p>
              <a:r>
                <a:rPr lang="en-US" sz="1600" dirty="0"/>
                <a:t>Secondary current Is</a:t>
              </a:r>
            </a:p>
          </p:txBody>
        </p:sp>
        <p:sp>
          <p:nvSpPr>
            <p:cNvPr id="69" name="TextBox 68"/>
            <p:cNvSpPr txBox="1"/>
            <p:nvPr/>
          </p:nvSpPr>
          <p:spPr>
            <a:xfrm>
              <a:off x="4853493" y="2432258"/>
              <a:ext cx="345537" cy="275783"/>
            </a:xfrm>
            <a:prstGeom prst="rect">
              <a:avLst/>
            </a:prstGeom>
            <a:noFill/>
          </p:spPr>
          <p:txBody>
            <a:bodyPr wrap="square" rtlCol="0">
              <a:spAutoFit/>
            </a:bodyPr>
            <a:lstStyle/>
            <a:p>
              <a:pPr algn="ctr"/>
              <a:r>
                <a:rPr lang="en-US" dirty="0"/>
                <a:t>+</a:t>
              </a:r>
            </a:p>
          </p:txBody>
        </p:sp>
        <p:sp>
          <p:nvSpPr>
            <p:cNvPr id="70" name="TextBox 69"/>
            <p:cNvSpPr txBox="1"/>
            <p:nvPr/>
          </p:nvSpPr>
          <p:spPr>
            <a:xfrm>
              <a:off x="4853494" y="3817484"/>
              <a:ext cx="345537" cy="275783"/>
            </a:xfrm>
            <a:prstGeom prst="rect">
              <a:avLst/>
            </a:prstGeom>
            <a:noFill/>
          </p:spPr>
          <p:txBody>
            <a:bodyPr wrap="square" rtlCol="0">
              <a:spAutoFit/>
            </a:bodyPr>
            <a:lstStyle/>
            <a:p>
              <a:pPr algn="ctr"/>
              <a:r>
                <a:rPr lang="en-US" dirty="0"/>
                <a:t>-</a:t>
              </a:r>
            </a:p>
          </p:txBody>
        </p:sp>
        <p:sp>
          <p:nvSpPr>
            <p:cNvPr id="71" name="TextBox 70"/>
            <p:cNvSpPr txBox="1"/>
            <p:nvPr/>
          </p:nvSpPr>
          <p:spPr>
            <a:xfrm>
              <a:off x="69536" y="1347059"/>
              <a:ext cx="2461311" cy="666476"/>
            </a:xfrm>
            <a:prstGeom prst="rect">
              <a:avLst/>
            </a:prstGeom>
            <a:noFill/>
          </p:spPr>
          <p:txBody>
            <a:bodyPr wrap="square" rtlCol="0">
              <a:spAutoFit/>
            </a:bodyPr>
            <a:lstStyle/>
            <a:p>
              <a:r>
                <a:rPr lang="en-US" sz="3200" b="1" dirty="0">
                  <a:solidFill>
                    <a:srgbClr val="FF0000"/>
                  </a:solidFill>
                </a:rPr>
                <a:t>Incoming Power</a:t>
              </a:r>
            </a:p>
            <a:p>
              <a:r>
                <a:rPr lang="en-US" sz="2000" b="1" dirty="0">
                  <a:solidFill>
                    <a:srgbClr val="FF0000"/>
                  </a:solidFill>
                </a:rPr>
                <a:t>(Primary Winding)</a:t>
              </a:r>
            </a:p>
          </p:txBody>
        </p:sp>
        <p:sp>
          <p:nvSpPr>
            <p:cNvPr id="72" name="TextBox 71"/>
            <p:cNvSpPr txBox="1"/>
            <p:nvPr/>
          </p:nvSpPr>
          <p:spPr>
            <a:xfrm>
              <a:off x="3684852" y="1347059"/>
              <a:ext cx="1907081" cy="666476"/>
            </a:xfrm>
            <a:prstGeom prst="rect">
              <a:avLst/>
            </a:prstGeom>
            <a:noFill/>
          </p:spPr>
          <p:txBody>
            <a:bodyPr wrap="square" rtlCol="0">
              <a:spAutoFit/>
            </a:bodyPr>
            <a:lstStyle/>
            <a:p>
              <a:pPr algn="r"/>
              <a:r>
                <a:rPr lang="en-US" sz="3200" b="1" dirty="0">
                  <a:solidFill>
                    <a:srgbClr val="0070C0"/>
                  </a:solidFill>
                </a:rPr>
                <a:t>To AV System </a:t>
              </a:r>
              <a:r>
                <a:rPr lang="en-US" sz="2000" b="1" dirty="0">
                  <a:solidFill>
                    <a:srgbClr val="0070C0"/>
                  </a:solidFill>
                </a:rPr>
                <a:t>(Secondary Winding)</a:t>
              </a:r>
            </a:p>
          </p:txBody>
        </p:sp>
        <p:cxnSp>
          <p:nvCxnSpPr>
            <p:cNvPr id="78" name="Straight Connector 77"/>
            <p:cNvCxnSpPr>
              <a:endCxn id="47" idx="2"/>
            </p:cNvCxnSpPr>
            <p:nvPr/>
          </p:nvCxnSpPr>
          <p:spPr>
            <a:xfrm flipV="1">
              <a:off x="4293807" y="2893859"/>
              <a:ext cx="51064" cy="658196"/>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46" idx="2"/>
            </p:cNvCxnSpPr>
            <p:nvPr/>
          </p:nvCxnSpPr>
          <p:spPr>
            <a:xfrm flipH="1" flipV="1">
              <a:off x="4303276" y="2707784"/>
              <a:ext cx="438" cy="68126"/>
            </a:xfrm>
            <a:prstGeom prst="line">
              <a:avLst/>
            </a:prstGeom>
            <a:ln w="38100" cap="rnd">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3820902" y="6195152"/>
            <a:ext cx="4677500" cy="646331"/>
          </a:xfrm>
          <a:prstGeom prst="rect">
            <a:avLst/>
          </a:prstGeom>
          <a:noFill/>
        </p:spPr>
        <p:txBody>
          <a:bodyPr wrap="square" rtlCol="0">
            <a:spAutoFit/>
          </a:bodyPr>
          <a:lstStyle/>
          <a:p>
            <a:pPr algn="ctr"/>
            <a:r>
              <a:rPr lang="en-US" sz="3600" i="1" dirty="0"/>
              <a:t>*Simplified Drawing</a:t>
            </a:r>
          </a:p>
        </p:txBody>
      </p:sp>
      <p:sp>
        <p:nvSpPr>
          <p:cNvPr id="86" name="Striped Right Arrow 85"/>
          <p:cNvSpPr/>
          <p:nvPr/>
        </p:nvSpPr>
        <p:spPr>
          <a:xfrm>
            <a:off x="768096" y="5549616"/>
            <a:ext cx="10945368" cy="723900"/>
          </a:xfrm>
          <a:prstGeom prst="stripedRightArrow">
            <a:avLst>
              <a:gd name="adj1" fmla="val 64210"/>
              <a:gd name="adj2" fmla="val 50000"/>
            </a:avLst>
          </a:prstGeom>
          <a:gradFill flip="none" rotWithShape="1">
            <a:gsLst>
              <a:gs pos="48000">
                <a:schemeClr val="accent1">
                  <a:lumMod val="20000"/>
                  <a:lumOff val="80000"/>
                </a:schemeClr>
              </a:gs>
              <a:gs pos="100000">
                <a:schemeClr val="tx1">
                  <a:lumMod val="50000"/>
                  <a:lumOff val="50000"/>
                </a:schemeClr>
              </a:gs>
              <a:gs pos="0">
                <a:schemeClr val="bg1">
                  <a:alpha val="0"/>
                </a:schemeClr>
              </a:gs>
              <a:gs pos="13000">
                <a:schemeClr val="bg1">
                  <a:lumMod val="95000"/>
                </a:scheme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70C0"/>
                </a:solidFill>
                <a:latin typeface="Impact" pitchFamily="34" charset="0"/>
              </a:rPr>
              <a:t>Power</a:t>
            </a:r>
          </a:p>
        </p:txBody>
      </p:sp>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29" y="18288"/>
            <a:ext cx="1210723" cy="1210723"/>
          </a:xfrm>
          <a:prstGeom prst="rect">
            <a:avLst/>
          </a:prstGeom>
        </p:spPr>
      </p:pic>
    </p:spTree>
    <p:extLst>
      <p:ext uri="{BB962C8B-B14F-4D97-AF65-F5344CB8AC3E}">
        <p14:creationId xmlns:p14="http://schemas.microsoft.com/office/powerpoint/2010/main" val="2827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6096" y="-28767"/>
            <a:ext cx="12192000" cy="6857999"/>
          </a:xfrm>
          <a:prstGeom prst="rect">
            <a:avLst/>
          </a:prstGeom>
          <a:noFill/>
          <a:ln w="9525">
            <a:noFill/>
            <a:miter lim="800000"/>
            <a:headEnd/>
            <a:tailEnd/>
          </a:ln>
        </p:spPr>
      </p:pic>
      <p:sp>
        <p:nvSpPr>
          <p:cNvPr id="6" name="Rectangle 5"/>
          <p:cNvSpPr/>
          <p:nvPr/>
        </p:nvSpPr>
        <p:spPr>
          <a:xfrm>
            <a:off x="2645146" y="116692"/>
            <a:ext cx="6900908" cy="1015663"/>
          </a:xfrm>
          <a:prstGeom prst="rect">
            <a:avLst/>
          </a:prstGeom>
        </p:spPr>
        <p:txBody>
          <a:bodyPr wrap="square">
            <a:spAutoFit/>
          </a:bodyPr>
          <a:lstStyle/>
          <a:p>
            <a:pPr algn="ctr"/>
            <a:r>
              <a:rPr lang="en-US" sz="3600" cap="small" dirty="0">
                <a:latin typeface="Impact" pitchFamily="34" charset="0"/>
              </a:rPr>
              <a:t>Torus Power Inc.</a:t>
            </a:r>
          </a:p>
          <a:p>
            <a:pPr algn="ctr"/>
            <a:r>
              <a:rPr lang="en-US" sz="2400" cap="small" dirty="0">
                <a:latin typeface="Impact" pitchFamily="34" charset="0"/>
              </a:rPr>
              <a:t>Automatic Voltage Regulation</a:t>
            </a:r>
          </a:p>
        </p:txBody>
      </p:sp>
      <p:sp>
        <p:nvSpPr>
          <p:cNvPr id="39" name="TextBox 38"/>
          <p:cNvSpPr txBox="1"/>
          <p:nvPr/>
        </p:nvSpPr>
        <p:spPr>
          <a:xfrm>
            <a:off x="1528399" y="3822332"/>
            <a:ext cx="3969279" cy="2600712"/>
          </a:xfrm>
          <a:prstGeom prst="rect">
            <a:avLst/>
          </a:prstGeom>
          <a:noFill/>
        </p:spPr>
        <p:txBody>
          <a:bodyPr wrap="square" rtlCol="0">
            <a:spAutoFit/>
          </a:bodyPr>
          <a:lstStyle/>
          <a:p>
            <a:endParaRPr lang="en-US" sz="400" dirty="0"/>
          </a:p>
          <a:p>
            <a:r>
              <a:rPr lang="en-US" sz="2000" dirty="0"/>
              <a:t>Accepts input voltage from </a:t>
            </a:r>
          </a:p>
          <a:p>
            <a:r>
              <a:rPr lang="en-US" sz="2000" b="1" dirty="0"/>
              <a:t>85V to 135V </a:t>
            </a:r>
          </a:p>
          <a:p>
            <a:endParaRPr lang="en-US" sz="900" dirty="0"/>
          </a:p>
          <a:p>
            <a:r>
              <a:rPr lang="en-US" sz="2000" b="1" dirty="0"/>
              <a:t>Automatic Shut-Down </a:t>
            </a:r>
            <a:r>
              <a:rPr lang="en-US" sz="2000" dirty="0"/>
              <a:t>when </a:t>
            </a:r>
          </a:p>
          <a:p>
            <a:r>
              <a:rPr lang="en-US" sz="2000" dirty="0"/>
              <a:t>voltage exceeds threshold (Email Notification)</a:t>
            </a:r>
          </a:p>
          <a:p>
            <a:endParaRPr lang="en-US" sz="900" dirty="0"/>
          </a:p>
          <a:p>
            <a:r>
              <a:rPr lang="en-US" sz="2000" b="1" dirty="0"/>
              <a:t>Automatic Start-Up </a:t>
            </a:r>
            <a:r>
              <a:rPr lang="en-US" sz="2000" dirty="0"/>
              <a:t>when voltage is within normal threshold</a:t>
            </a:r>
          </a:p>
        </p:txBody>
      </p:sp>
      <p:sp>
        <p:nvSpPr>
          <p:cNvPr id="43" name="Rectangle 42"/>
          <p:cNvSpPr/>
          <p:nvPr/>
        </p:nvSpPr>
        <p:spPr>
          <a:xfrm rot="10800000">
            <a:off x="1512093" y="1484379"/>
            <a:ext cx="9261446" cy="1165862"/>
          </a:xfrm>
          <a:prstGeom prst="rect">
            <a:avLst/>
          </a:prstGeom>
          <a:gradFill flip="none" rotWithShape="1">
            <a:gsLst>
              <a:gs pos="0">
                <a:schemeClr val="bg1">
                  <a:lumMod val="50000"/>
                </a:schemeClr>
              </a:gs>
              <a:gs pos="18000">
                <a:srgbClr val="A1A8B6"/>
              </a:gs>
              <a:gs pos="90000">
                <a:schemeClr val="accent1">
                  <a:tint val="44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00584" y="1254635"/>
            <a:ext cx="11978640" cy="17181"/>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00584" y="1379433"/>
            <a:ext cx="1308282" cy="1308282"/>
            <a:chOff x="385124" y="2226333"/>
            <a:chExt cx="995661" cy="995661"/>
          </a:xfrm>
        </p:grpSpPr>
        <p:sp>
          <p:nvSpPr>
            <p:cNvPr id="18" name="Rounded Rectangle 17"/>
            <p:cNvSpPr/>
            <p:nvPr/>
          </p:nvSpPr>
          <p:spPr>
            <a:xfrm>
              <a:off x="385124" y="2226333"/>
              <a:ext cx="995661" cy="995661"/>
            </a:xfrm>
            <a:prstGeom prst="roundRect">
              <a:avLst/>
            </a:prstGeom>
            <a:solidFill>
              <a:schemeClr val="bg1">
                <a:lumMod val="75000"/>
              </a:schemeClr>
            </a:solidFill>
            <a:ln w="25400">
              <a:noFill/>
            </a:ln>
            <a:effectLst>
              <a:outerShdw blurRad="152400" dist="50800" dir="2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85124" y="2226333"/>
              <a:ext cx="995661" cy="995661"/>
            </a:xfrm>
            <a:prstGeom prst="roundRect">
              <a:avLst/>
            </a:prstGeom>
            <a:gradFill flip="none" rotWithShape="1">
              <a:gsLst>
                <a:gs pos="15000">
                  <a:schemeClr val="bg1"/>
                </a:gs>
                <a:gs pos="55000">
                  <a:srgbClr val="00B0F0">
                    <a:alpha val="0"/>
                  </a:srgbClr>
                </a:gs>
              </a:gsLst>
              <a:lin ang="27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56333" y="2702783"/>
              <a:ext cx="853242" cy="383077"/>
            </a:xfrm>
            <a:prstGeom prst="triangle">
              <a:avLst/>
            </a:prstGeom>
            <a:gradFill>
              <a:gsLst>
                <a:gs pos="6000">
                  <a:schemeClr val="bg1">
                    <a:lumMod val="95000"/>
                  </a:schemeClr>
                </a:gs>
                <a:gs pos="38000">
                  <a:srgbClr val="00B0F0"/>
                </a:gs>
                <a:gs pos="100000">
                  <a:schemeClr val="tx1"/>
                </a:gs>
                <a:gs pos="76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456333" y="2337673"/>
              <a:ext cx="853242" cy="383077"/>
            </a:xfrm>
            <a:prstGeom prst="triangle">
              <a:avLst/>
            </a:prstGeom>
            <a:gradFill>
              <a:gsLst>
                <a:gs pos="9000">
                  <a:schemeClr val="bg1">
                    <a:lumMod val="95000"/>
                  </a:schemeClr>
                </a:gs>
                <a:gs pos="46000">
                  <a:srgbClr val="C00000"/>
                </a:gs>
                <a:gs pos="97000">
                  <a:srgbClr val="5A0F0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21966" y="2477343"/>
              <a:ext cx="737602" cy="491887"/>
            </a:xfrm>
            <a:prstGeom prst="rect">
              <a:avLst/>
            </a:prstGeom>
            <a:noFill/>
          </p:spPr>
          <p:txBody>
            <a:bodyPr wrap="square" rtlCol="0">
              <a:spAutoFit/>
            </a:bodyPr>
            <a:lstStyle/>
            <a:p>
              <a:pPr algn="ctr"/>
              <a:r>
                <a:rPr lang="en-US" sz="3600" dirty="0">
                  <a:latin typeface="Impact" pitchFamily="34" charset="0"/>
                </a:rPr>
                <a:t>AVR</a:t>
              </a:r>
              <a:endParaRPr lang="en-US" sz="4000" dirty="0">
                <a:latin typeface="Impact" pitchFamily="34" charset="0"/>
              </a:endParaRPr>
            </a:p>
          </p:txBody>
        </p:sp>
      </p:grpSp>
      <p:sp>
        <p:nvSpPr>
          <p:cNvPr id="38" name="TextBox 37"/>
          <p:cNvSpPr txBox="1"/>
          <p:nvPr/>
        </p:nvSpPr>
        <p:spPr>
          <a:xfrm>
            <a:off x="3122507" y="1378012"/>
            <a:ext cx="4789757" cy="1384995"/>
          </a:xfrm>
          <a:prstGeom prst="rect">
            <a:avLst/>
          </a:prstGeom>
          <a:noFill/>
        </p:spPr>
        <p:txBody>
          <a:bodyPr wrap="square" rtlCol="0">
            <a:spAutoFit/>
          </a:bodyPr>
          <a:lstStyle/>
          <a:p>
            <a:r>
              <a:rPr lang="en-US" sz="2800" b="1" dirty="0"/>
              <a:t>AVR Maintains Consistent output voltage  of </a:t>
            </a:r>
          </a:p>
          <a:p>
            <a:r>
              <a:rPr lang="en-US" sz="2800" b="1" dirty="0"/>
              <a:t>120V +/-5V</a:t>
            </a:r>
          </a:p>
        </p:txBody>
      </p:sp>
      <p:grpSp>
        <p:nvGrpSpPr>
          <p:cNvPr id="2" name="Group 1"/>
          <p:cNvGrpSpPr/>
          <p:nvPr/>
        </p:nvGrpSpPr>
        <p:grpSpPr>
          <a:xfrm>
            <a:off x="6096117" y="1655712"/>
            <a:ext cx="5049190" cy="5049190"/>
            <a:chOff x="3932037" y="1569987"/>
            <a:chExt cx="5049190" cy="5049190"/>
          </a:xfrm>
        </p:grpSpPr>
        <p:grpSp>
          <p:nvGrpSpPr>
            <p:cNvPr id="37" name="Group 36"/>
            <p:cNvGrpSpPr/>
            <p:nvPr/>
          </p:nvGrpSpPr>
          <p:grpSpPr>
            <a:xfrm>
              <a:off x="3932037" y="1569987"/>
              <a:ext cx="5049190" cy="5049190"/>
              <a:chOff x="2077297" y="2155826"/>
              <a:chExt cx="5049190" cy="5049190"/>
            </a:xfrm>
          </p:grpSpPr>
          <p:sp>
            <p:nvSpPr>
              <p:cNvPr id="23" name="Isosceles Triangle 22"/>
              <p:cNvSpPr/>
              <p:nvPr/>
            </p:nvSpPr>
            <p:spPr>
              <a:xfrm>
                <a:off x="2878667" y="4723833"/>
                <a:ext cx="1685409" cy="1754313"/>
              </a:xfrm>
              <a:prstGeom prst="triangle">
                <a:avLst>
                  <a:gd name="adj" fmla="val 100000"/>
                </a:avLst>
              </a:prstGeom>
              <a:gradFill>
                <a:gsLst>
                  <a:gs pos="6000">
                    <a:schemeClr val="bg1">
                      <a:lumMod val="95000"/>
                    </a:schemeClr>
                  </a:gs>
                  <a:gs pos="38000">
                    <a:srgbClr val="00B0F0"/>
                  </a:gs>
                  <a:gs pos="100000">
                    <a:schemeClr val="tx1"/>
                  </a:gs>
                  <a:gs pos="76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2764075" y="2969517"/>
                <a:ext cx="1806733" cy="1754313"/>
              </a:xfrm>
              <a:prstGeom prst="triangle">
                <a:avLst>
                  <a:gd name="adj" fmla="val 0"/>
                </a:avLst>
              </a:prstGeom>
              <a:gradFill>
                <a:gsLst>
                  <a:gs pos="9000">
                    <a:schemeClr val="bg1">
                      <a:lumMod val="95000"/>
                    </a:schemeClr>
                  </a:gs>
                  <a:gs pos="46000">
                    <a:srgbClr val="C00000"/>
                  </a:gs>
                  <a:gs pos="97000">
                    <a:srgbClr val="5A0F0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99261" y="2414956"/>
                <a:ext cx="1164815" cy="584775"/>
              </a:xfrm>
              <a:prstGeom prst="rect">
                <a:avLst/>
              </a:prstGeom>
              <a:noFill/>
            </p:spPr>
            <p:txBody>
              <a:bodyPr wrap="square" rtlCol="0">
                <a:spAutoFit/>
              </a:bodyPr>
              <a:lstStyle/>
              <a:p>
                <a:pPr algn="ctr"/>
                <a:r>
                  <a:rPr lang="en-US" sz="3200" b="1" dirty="0">
                    <a:latin typeface="Impact" pitchFamily="34" charset="0"/>
                  </a:rPr>
                  <a:t>135V</a:t>
                </a:r>
              </a:p>
            </p:txBody>
          </p:sp>
          <p:sp>
            <p:nvSpPr>
              <p:cNvPr id="27" name="TextBox 26"/>
              <p:cNvSpPr txBox="1"/>
              <p:nvPr/>
            </p:nvSpPr>
            <p:spPr>
              <a:xfrm>
                <a:off x="3421095" y="6478146"/>
                <a:ext cx="1164815" cy="584775"/>
              </a:xfrm>
              <a:prstGeom prst="rect">
                <a:avLst/>
              </a:prstGeom>
              <a:noFill/>
            </p:spPr>
            <p:txBody>
              <a:bodyPr wrap="square" rtlCol="0">
                <a:spAutoFit/>
              </a:bodyPr>
              <a:lstStyle/>
              <a:p>
                <a:pPr algn="ctr"/>
                <a:r>
                  <a:rPr lang="en-US" sz="3200" b="1" dirty="0">
                    <a:latin typeface="Impact" pitchFamily="34" charset="0"/>
                  </a:rPr>
                  <a:t>85V</a:t>
                </a:r>
              </a:p>
            </p:txBody>
          </p:sp>
          <p:sp>
            <p:nvSpPr>
              <p:cNvPr id="28" name="Isosceles Triangle 27"/>
              <p:cNvSpPr/>
              <p:nvPr/>
            </p:nvSpPr>
            <p:spPr>
              <a:xfrm rot="10800000">
                <a:off x="4580335" y="4016727"/>
                <a:ext cx="735885" cy="475709"/>
              </a:xfrm>
              <a:prstGeom prst="triangle">
                <a:avLst>
                  <a:gd name="adj" fmla="val 100000"/>
                </a:avLst>
              </a:prstGeom>
              <a:gradFill>
                <a:gsLst>
                  <a:gs pos="9000">
                    <a:schemeClr val="bg1">
                      <a:lumMod val="95000"/>
                    </a:schemeClr>
                  </a:gs>
                  <a:gs pos="46000">
                    <a:srgbClr val="C00000"/>
                  </a:gs>
                  <a:gs pos="97000">
                    <a:srgbClr val="5A0F0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4585910" y="4788793"/>
                <a:ext cx="830803" cy="475709"/>
              </a:xfrm>
              <a:prstGeom prst="triangle">
                <a:avLst>
                  <a:gd name="adj" fmla="val 0"/>
                </a:avLst>
              </a:prstGeom>
              <a:gradFill>
                <a:gsLst>
                  <a:gs pos="6000">
                    <a:schemeClr val="bg1">
                      <a:lumMod val="95000"/>
                    </a:schemeClr>
                  </a:gs>
                  <a:gs pos="38000">
                    <a:srgbClr val="00B0F0"/>
                  </a:gs>
                  <a:gs pos="100000">
                    <a:schemeClr val="tx1"/>
                  </a:gs>
                  <a:gs pos="76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5610" y="4004379"/>
                <a:ext cx="1121146" cy="584775"/>
              </a:xfrm>
              <a:prstGeom prst="rect">
                <a:avLst/>
              </a:prstGeom>
              <a:noFill/>
            </p:spPr>
            <p:txBody>
              <a:bodyPr wrap="square" rtlCol="0">
                <a:spAutoFit/>
              </a:bodyPr>
              <a:lstStyle/>
              <a:p>
                <a:pPr algn="ctr"/>
                <a:r>
                  <a:rPr lang="en-US" sz="3200" b="1" dirty="0">
                    <a:latin typeface="Impact" pitchFamily="34" charset="0"/>
                  </a:rPr>
                  <a:t>125V</a:t>
                </a:r>
              </a:p>
            </p:txBody>
          </p:sp>
          <p:sp>
            <p:nvSpPr>
              <p:cNvPr id="31" name="TextBox 30"/>
              <p:cNvSpPr txBox="1"/>
              <p:nvPr/>
            </p:nvSpPr>
            <p:spPr>
              <a:xfrm>
                <a:off x="5415718" y="4762583"/>
                <a:ext cx="1121146" cy="584775"/>
              </a:xfrm>
              <a:prstGeom prst="rect">
                <a:avLst/>
              </a:prstGeom>
              <a:noFill/>
            </p:spPr>
            <p:txBody>
              <a:bodyPr wrap="square" rtlCol="0">
                <a:spAutoFit/>
              </a:bodyPr>
              <a:lstStyle/>
              <a:p>
                <a:pPr algn="ctr"/>
                <a:r>
                  <a:rPr lang="en-US" sz="3200" b="1" dirty="0">
                    <a:latin typeface="Impact" pitchFamily="34" charset="0"/>
                  </a:rPr>
                  <a:t>115V</a:t>
                </a:r>
              </a:p>
            </p:txBody>
          </p:sp>
          <p:sp>
            <p:nvSpPr>
              <p:cNvPr id="35" name="Right Arrow 34"/>
              <p:cNvSpPr/>
              <p:nvPr/>
            </p:nvSpPr>
            <p:spPr>
              <a:xfrm>
                <a:off x="2088610" y="4343231"/>
                <a:ext cx="5026565" cy="69314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852151" y="4418811"/>
                <a:ext cx="1151352" cy="523220"/>
              </a:xfrm>
              <a:prstGeom prst="rect">
                <a:avLst/>
              </a:prstGeom>
              <a:noFill/>
            </p:spPr>
            <p:txBody>
              <a:bodyPr wrap="square" rtlCol="0">
                <a:spAutoFit/>
              </a:bodyPr>
              <a:lstStyle/>
              <a:p>
                <a:r>
                  <a:rPr lang="en-US" sz="2800" b="1" dirty="0"/>
                  <a:t>Input</a:t>
                </a:r>
              </a:p>
            </p:txBody>
          </p:sp>
          <p:sp>
            <p:nvSpPr>
              <p:cNvPr id="34" name="TextBox 33"/>
              <p:cNvSpPr txBox="1"/>
              <p:nvPr/>
            </p:nvSpPr>
            <p:spPr>
              <a:xfrm>
                <a:off x="5394879" y="4418811"/>
                <a:ext cx="1295400" cy="523220"/>
              </a:xfrm>
              <a:prstGeom prst="rect">
                <a:avLst/>
              </a:prstGeom>
              <a:noFill/>
            </p:spPr>
            <p:txBody>
              <a:bodyPr wrap="square" rtlCol="0">
                <a:spAutoFit/>
              </a:bodyPr>
              <a:lstStyle/>
              <a:p>
                <a:r>
                  <a:rPr lang="en-US" sz="2800" b="1" dirty="0"/>
                  <a:t>Output</a:t>
                </a:r>
              </a:p>
            </p:txBody>
          </p:sp>
          <p:sp>
            <p:nvSpPr>
              <p:cNvPr id="32" name="TextBox 31"/>
              <p:cNvSpPr txBox="1"/>
              <p:nvPr/>
            </p:nvSpPr>
            <p:spPr>
              <a:xfrm>
                <a:off x="3947557" y="4276556"/>
                <a:ext cx="1308670" cy="830997"/>
              </a:xfrm>
              <a:prstGeom prst="rect">
                <a:avLst/>
              </a:prstGeom>
              <a:noFill/>
              <a:effectLst>
                <a:outerShdw blurRad="114300" dist="25400" dir="5400000" algn="ctr" rotWithShape="0">
                  <a:schemeClr val="bg1"/>
                </a:outerShdw>
              </a:effectLst>
            </p:spPr>
            <p:txBody>
              <a:bodyPr wrap="square" rtlCol="0">
                <a:spAutoFit/>
              </a:bodyPr>
              <a:lstStyle/>
              <a:p>
                <a:pPr algn="ctr"/>
                <a:r>
                  <a:rPr lang="en-US" sz="4800" dirty="0">
                    <a:latin typeface="Impact" pitchFamily="34" charset="0"/>
                  </a:rPr>
                  <a:t>AVR</a:t>
                </a:r>
                <a:endParaRPr lang="en-US" sz="5400" dirty="0">
                  <a:latin typeface="Impact" pitchFamily="34" charset="0"/>
                </a:endParaRPr>
              </a:p>
            </p:txBody>
          </p:sp>
          <p:sp>
            <p:nvSpPr>
              <p:cNvPr id="36" name="Oval 35"/>
              <p:cNvSpPr/>
              <p:nvPr/>
            </p:nvSpPr>
            <p:spPr>
              <a:xfrm>
                <a:off x="2077297" y="2155826"/>
                <a:ext cx="5049190" cy="5049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p:cNvCxnSpPr/>
            <p:nvPr/>
          </p:nvCxnSpPr>
          <p:spPr>
            <a:xfrm flipH="1">
              <a:off x="6418816" y="1569987"/>
              <a:ext cx="12309" cy="2262985"/>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440650" y="3437590"/>
              <a:ext cx="241859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441812" y="4675840"/>
              <a:ext cx="241859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418816" y="4356192"/>
              <a:ext cx="12309" cy="2262985"/>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3" idx="2"/>
            </p:cNvCxnSpPr>
            <p:nvPr/>
          </p:nvCxnSpPr>
          <p:spPr>
            <a:xfrm>
              <a:off x="4733407" y="5892307"/>
              <a:ext cx="1685409" cy="1"/>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24" idx="4"/>
            </p:cNvCxnSpPr>
            <p:nvPr/>
          </p:nvCxnSpPr>
          <p:spPr>
            <a:xfrm flipV="1">
              <a:off x="4618815" y="2382746"/>
              <a:ext cx="1812310" cy="932"/>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3075" name="Picture 3" descr="C:\Documents and Settings\MRoher\My Documents\Plitron\TORUS\Pictures\AVR\IMG-20120828-005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28104" y="2806384"/>
            <a:ext cx="2725600" cy="83995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9945227-0277-4037-A4F3-101393000985}" type="slidenum">
              <a:rPr lang="en-US" smtClean="0"/>
              <a:t>3</a:t>
            </a:fld>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0" y="-6401"/>
            <a:ext cx="1245169" cy="1245169"/>
          </a:xfrm>
          <a:prstGeom prst="rect">
            <a:avLst/>
          </a:prstGeom>
        </p:spPr>
      </p:pic>
    </p:spTree>
    <p:extLst>
      <p:ext uri="{BB962C8B-B14F-4D97-AF65-F5344CB8AC3E}">
        <p14:creationId xmlns:p14="http://schemas.microsoft.com/office/powerpoint/2010/main" val="248167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0" y="0"/>
            <a:ext cx="12192000" cy="6857999"/>
          </a:xfrm>
          <a:prstGeom prst="rect">
            <a:avLst/>
          </a:prstGeom>
          <a:noFill/>
          <a:ln w="9525">
            <a:noFill/>
            <a:miter lim="800000"/>
            <a:headEnd/>
            <a:tailEnd/>
          </a:ln>
        </p:spPr>
      </p:pic>
      <p:sp>
        <p:nvSpPr>
          <p:cNvPr id="7" name="Rectangle 6"/>
          <p:cNvSpPr/>
          <p:nvPr/>
        </p:nvSpPr>
        <p:spPr>
          <a:xfrm>
            <a:off x="2077251" y="95251"/>
            <a:ext cx="7977371" cy="1015663"/>
          </a:xfrm>
          <a:prstGeom prst="rect">
            <a:avLst/>
          </a:prstGeom>
        </p:spPr>
        <p:txBody>
          <a:bodyPr wrap="square">
            <a:spAutoFit/>
          </a:bodyPr>
          <a:lstStyle/>
          <a:p>
            <a:pPr algn="ctr"/>
            <a:r>
              <a:rPr lang="en-US" sz="3600" cap="small" dirty="0">
                <a:latin typeface="Impact" pitchFamily="34" charset="0"/>
              </a:rPr>
              <a:t>Torus Power Inc.</a:t>
            </a:r>
          </a:p>
          <a:p>
            <a:pPr algn="ctr"/>
            <a:r>
              <a:rPr lang="en-US" sz="2400" cap="small" dirty="0">
                <a:latin typeface="Impact" pitchFamily="34" charset="0"/>
              </a:rPr>
              <a:t>How to create a power ecosystem</a:t>
            </a:r>
            <a:endParaRPr lang="en-US" sz="2000" cap="small" dirty="0">
              <a:latin typeface="Impact" pitchFamily="34" charset="0"/>
            </a:endParaRPr>
          </a:p>
        </p:txBody>
      </p:sp>
      <p:cxnSp>
        <p:nvCxnSpPr>
          <p:cNvPr id="8" name="Straight Connector 7"/>
          <p:cNvCxnSpPr/>
          <p:nvPr/>
        </p:nvCxnSpPr>
        <p:spPr>
          <a:xfrm>
            <a:off x="118872" y="1254633"/>
            <a:ext cx="11978640" cy="39824"/>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9945227-0277-4037-A4F3-101393000985}" type="slidenum">
              <a:rPr lang="en-US" smtClean="0"/>
              <a:t>4</a:t>
            </a:fld>
            <a:endParaRPr lang="en-US" dirty="0"/>
          </a:p>
        </p:txBody>
      </p:sp>
      <p:sp>
        <p:nvSpPr>
          <p:cNvPr id="3" name="TextBox 2"/>
          <p:cNvSpPr txBox="1"/>
          <p:nvPr/>
        </p:nvSpPr>
        <p:spPr>
          <a:xfrm>
            <a:off x="492370" y="1294457"/>
            <a:ext cx="773722" cy="400110"/>
          </a:xfrm>
          <a:prstGeom prst="rect">
            <a:avLst/>
          </a:prstGeom>
          <a:noFill/>
        </p:spPr>
        <p:txBody>
          <a:bodyPr wrap="square" rtlCol="0">
            <a:spAutoFit/>
          </a:bodyPr>
          <a:lstStyle/>
          <a:p>
            <a:pPr algn="ctr"/>
            <a:r>
              <a:rPr lang="en-CA" sz="2000" b="1" dirty="0"/>
              <a:t>#1</a:t>
            </a:r>
            <a:endParaRPr lang="en-CA" sz="2400" b="1" dirty="0"/>
          </a:p>
        </p:txBody>
      </p:sp>
      <p:pic>
        <p:nvPicPr>
          <p:cNvPr id="11" name="Picture 10" descr="A picture containing drawing, bird&#10;&#10;Description automatically generated">
            <a:extLst>
              <a:ext uri="{FF2B5EF4-FFF2-40B4-BE49-F238E27FC236}">
                <a16:creationId xmlns:a16="http://schemas.microsoft.com/office/drawing/2014/main" id="{96A66949-0C5D-4365-AAD5-5F124ED860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5" y="0"/>
            <a:ext cx="1294711" cy="1294457"/>
          </a:xfrm>
          <a:prstGeom prst="rect">
            <a:avLst/>
          </a:prstGeom>
        </p:spPr>
      </p:pic>
      <p:pic>
        <p:nvPicPr>
          <p:cNvPr id="9" name="Picture 8">
            <a:extLst>
              <a:ext uri="{FF2B5EF4-FFF2-40B4-BE49-F238E27FC236}">
                <a16:creationId xmlns:a16="http://schemas.microsoft.com/office/drawing/2014/main" id="{874E4050-976E-4D36-BB40-4C29F107174B}"/>
              </a:ext>
            </a:extLst>
          </p:cNvPr>
          <p:cNvPicPr/>
          <p:nvPr/>
        </p:nvPicPr>
        <p:blipFill>
          <a:blip r:embed="rId6"/>
          <a:stretch>
            <a:fillRect/>
          </a:stretch>
        </p:blipFill>
        <p:spPr>
          <a:xfrm>
            <a:off x="492370" y="1775012"/>
            <a:ext cx="5603630" cy="3226217"/>
          </a:xfrm>
          <a:prstGeom prst="rect">
            <a:avLst/>
          </a:prstGeom>
        </p:spPr>
      </p:pic>
      <p:pic>
        <p:nvPicPr>
          <p:cNvPr id="10" name="Picture 9">
            <a:extLst>
              <a:ext uri="{FF2B5EF4-FFF2-40B4-BE49-F238E27FC236}">
                <a16:creationId xmlns:a16="http://schemas.microsoft.com/office/drawing/2014/main" id="{E4AF8704-F19B-425B-A698-AA4824DB2DBE}"/>
              </a:ext>
            </a:extLst>
          </p:cNvPr>
          <p:cNvPicPr/>
          <p:nvPr/>
        </p:nvPicPr>
        <p:blipFill>
          <a:blip r:embed="rId7"/>
          <a:stretch>
            <a:fillRect/>
          </a:stretch>
        </p:blipFill>
        <p:spPr>
          <a:xfrm>
            <a:off x="6591897" y="1797171"/>
            <a:ext cx="5107733" cy="3226217"/>
          </a:xfrm>
          <a:prstGeom prst="rect">
            <a:avLst/>
          </a:prstGeom>
        </p:spPr>
      </p:pic>
      <p:sp>
        <p:nvSpPr>
          <p:cNvPr id="12" name="TextBox 11">
            <a:extLst>
              <a:ext uri="{FF2B5EF4-FFF2-40B4-BE49-F238E27FC236}">
                <a16:creationId xmlns:a16="http://schemas.microsoft.com/office/drawing/2014/main" id="{9B99C2A5-26D4-4C9E-ADF8-B807EA4B21C0}"/>
              </a:ext>
            </a:extLst>
          </p:cNvPr>
          <p:cNvSpPr txBox="1"/>
          <p:nvPr/>
        </p:nvSpPr>
        <p:spPr>
          <a:xfrm>
            <a:off x="6553200" y="1316287"/>
            <a:ext cx="773722" cy="400110"/>
          </a:xfrm>
          <a:prstGeom prst="rect">
            <a:avLst/>
          </a:prstGeom>
          <a:noFill/>
        </p:spPr>
        <p:txBody>
          <a:bodyPr wrap="square" rtlCol="0">
            <a:spAutoFit/>
          </a:bodyPr>
          <a:lstStyle/>
          <a:p>
            <a:pPr algn="ctr"/>
            <a:r>
              <a:rPr lang="en-CA" sz="2000" b="1" dirty="0"/>
              <a:t>#2</a:t>
            </a:r>
            <a:endParaRPr lang="en-CA" sz="2400" b="1" dirty="0"/>
          </a:p>
        </p:txBody>
      </p:sp>
    </p:spTree>
    <p:extLst>
      <p:ext uri="{BB962C8B-B14F-4D97-AF65-F5344CB8AC3E}">
        <p14:creationId xmlns:p14="http://schemas.microsoft.com/office/powerpoint/2010/main" val="156638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0" y="-11722"/>
            <a:ext cx="12192000" cy="6879870"/>
          </a:xfrm>
          <a:prstGeom prst="rect">
            <a:avLst/>
          </a:prstGeom>
          <a:noFill/>
          <a:ln w="9525">
            <a:noFill/>
            <a:miter lim="800000"/>
            <a:headEnd/>
            <a:tailEnd/>
          </a:ln>
        </p:spPr>
      </p:pic>
      <p:sp>
        <p:nvSpPr>
          <p:cNvPr id="7" name="Rectangle 6"/>
          <p:cNvSpPr/>
          <p:nvPr/>
        </p:nvSpPr>
        <p:spPr>
          <a:xfrm>
            <a:off x="2077251" y="95251"/>
            <a:ext cx="7977371" cy="1015663"/>
          </a:xfrm>
          <a:prstGeom prst="rect">
            <a:avLst/>
          </a:prstGeom>
        </p:spPr>
        <p:txBody>
          <a:bodyPr wrap="square">
            <a:spAutoFit/>
          </a:bodyPr>
          <a:lstStyle/>
          <a:p>
            <a:pPr algn="ctr"/>
            <a:r>
              <a:rPr lang="en-US" sz="3600" cap="small" dirty="0">
                <a:latin typeface="Impact" pitchFamily="34" charset="0"/>
              </a:rPr>
              <a:t>Torus Power Inc.</a:t>
            </a:r>
          </a:p>
          <a:p>
            <a:pPr algn="ctr"/>
            <a:r>
              <a:rPr lang="en-US" sz="2400" cap="small" dirty="0">
                <a:latin typeface="Impact" pitchFamily="34" charset="0"/>
              </a:rPr>
              <a:t>Power as a foundation</a:t>
            </a:r>
            <a:endParaRPr lang="en-US" sz="2000" cap="small" dirty="0">
              <a:latin typeface="Impact" pitchFamily="34" charset="0"/>
            </a:endParaRPr>
          </a:p>
        </p:txBody>
      </p:sp>
      <p:cxnSp>
        <p:nvCxnSpPr>
          <p:cNvPr id="8" name="Straight Connector 7"/>
          <p:cNvCxnSpPr/>
          <p:nvPr/>
        </p:nvCxnSpPr>
        <p:spPr>
          <a:xfrm>
            <a:off x="100584" y="1254633"/>
            <a:ext cx="11987784" cy="0"/>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9945227-0277-4037-A4F3-101393000985}" type="slidenum">
              <a:rPr lang="en-US" smtClean="0"/>
              <a:t>5</a:t>
            </a:fld>
            <a:endParaRPr lang="en-US" dirty="0"/>
          </a:p>
        </p:txBody>
      </p:sp>
      <p:pic>
        <p:nvPicPr>
          <p:cNvPr id="10" name="Picture 9">
            <a:extLst>
              <a:ext uri="{FF2B5EF4-FFF2-40B4-BE49-F238E27FC236}">
                <a16:creationId xmlns:a16="http://schemas.microsoft.com/office/drawing/2014/main" id="{81C8B79B-ABB4-490F-AF53-13DFB7CC3E50}"/>
              </a:ext>
            </a:extLst>
          </p:cNvPr>
          <p:cNvPicPr>
            <a:picLocks noChangeAspect="1"/>
          </p:cNvPicPr>
          <p:nvPr/>
        </p:nvPicPr>
        <p:blipFill>
          <a:blip r:embed="rId5"/>
          <a:stretch>
            <a:fillRect/>
          </a:stretch>
        </p:blipFill>
        <p:spPr>
          <a:xfrm>
            <a:off x="5526008" y="2195030"/>
            <a:ext cx="6634730" cy="4367001"/>
          </a:xfrm>
          <a:prstGeom prst="rect">
            <a:avLst/>
          </a:prstGeom>
        </p:spPr>
      </p:pic>
      <p:sp>
        <p:nvSpPr>
          <p:cNvPr id="11" name="TextBox 10">
            <a:extLst>
              <a:ext uri="{FF2B5EF4-FFF2-40B4-BE49-F238E27FC236}">
                <a16:creationId xmlns:a16="http://schemas.microsoft.com/office/drawing/2014/main" id="{981EA69F-32C4-477D-8849-B808AB0E0C2C}"/>
              </a:ext>
            </a:extLst>
          </p:cNvPr>
          <p:cNvSpPr txBox="1"/>
          <p:nvPr/>
        </p:nvSpPr>
        <p:spPr>
          <a:xfrm>
            <a:off x="984738" y="1434414"/>
            <a:ext cx="10726615" cy="584775"/>
          </a:xfrm>
          <a:prstGeom prst="rect">
            <a:avLst/>
          </a:prstGeom>
          <a:noFill/>
        </p:spPr>
        <p:txBody>
          <a:bodyPr wrap="square" rtlCol="0">
            <a:spAutoFit/>
          </a:bodyPr>
          <a:lstStyle/>
          <a:p>
            <a:pPr algn="ctr"/>
            <a:r>
              <a:rPr lang="en-CA" sz="3200" b="1" dirty="0"/>
              <a:t>A well engineered system starts with clean power</a:t>
            </a:r>
          </a:p>
        </p:txBody>
      </p:sp>
      <p:sp>
        <p:nvSpPr>
          <p:cNvPr id="12" name="Rectangle 11">
            <a:extLst>
              <a:ext uri="{FF2B5EF4-FFF2-40B4-BE49-F238E27FC236}">
                <a16:creationId xmlns:a16="http://schemas.microsoft.com/office/drawing/2014/main" id="{4A79B87A-515A-4F29-9F42-E252056EB5BE}"/>
              </a:ext>
            </a:extLst>
          </p:cNvPr>
          <p:cNvSpPr/>
          <p:nvPr/>
        </p:nvSpPr>
        <p:spPr>
          <a:xfrm>
            <a:off x="187568" y="2037717"/>
            <a:ext cx="5263663" cy="4524315"/>
          </a:xfrm>
          <a:prstGeom prst="rect">
            <a:avLst/>
          </a:prstGeom>
        </p:spPr>
        <p:txBody>
          <a:bodyPr wrap="square">
            <a:spAutoFit/>
          </a:bodyPr>
          <a:lstStyle/>
          <a:p>
            <a:pPr marL="342900" indent="-342900">
              <a:buFont typeface="Arial" panose="020B0604020202020204" pitchFamily="34" charset="0"/>
              <a:buChar char="•"/>
            </a:pPr>
            <a:r>
              <a:rPr lang="en-CA" sz="2800" dirty="0">
                <a:solidFill>
                  <a:schemeClr val="tx2"/>
                </a:solidFill>
              </a:rPr>
              <a:t>High performance systems require strong foundations</a:t>
            </a:r>
          </a:p>
          <a:p>
            <a:pPr marL="342900" indent="-342900">
              <a:buFont typeface="Arial" panose="020B0604020202020204" pitchFamily="34" charset="0"/>
              <a:buChar char="•"/>
            </a:pPr>
            <a:endParaRPr lang="en-CA" sz="1000" dirty="0">
              <a:solidFill>
                <a:schemeClr val="tx2"/>
              </a:solidFill>
            </a:endParaRPr>
          </a:p>
          <a:p>
            <a:pPr marL="342900" indent="-342900">
              <a:buFont typeface="Arial" panose="020B0604020202020204" pitchFamily="34" charset="0"/>
              <a:buChar char="•"/>
            </a:pPr>
            <a:r>
              <a:rPr lang="en-CA" sz="2800" dirty="0">
                <a:solidFill>
                  <a:schemeClr val="tx2"/>
                </a:solidFill>
              </a:rPr>
              <a:t>Specify power with Network as the foundation needed to properly support the system</a:t>
            </a:r>
          </a:p>
          <a:p>
            <a:pPr marL="342900" indent="-342900">
              <a:buFont typeface="Arial" panose="020B0604020202020204" pitchFamily="34" charset="0"/>
              <a:buChar char="•"/>
            </a:pPr>
            <a:endParaRPr lang="en-CA" sz="1000" dirty="0">
              <a:solidFill>
                <a:schemeClr val="tx2"/>
              </a:solidFill>
            </a:endParaRPr>
          </a:p>
          <a:p>
            <a:pPr marL="342900" indent="-342900">
              <a:buFont typeface="Arial" panose="020B0604020202020204" pitchFamily="34" charset="0"/>
              <a:buChar char="•"/>
            </a:pPr>
            <a:r>
              <a:rPr lang="en-CA" sz="2800" dirty="0">
                <a:solidFill>
                  <a:schemeClr val="tx2"/>
                </a:solidFill>
              </a:rPr>
              <a:t>Everything works better with clean power and a solid network</a:t>
            </a:r>
          </a:p>
          <a:p>
            <a:pPr marL="342900" indent="-342900">
              <a:buFont typeface="Arial" panose="020B0604020202020204" pitchFamily="34" charset="0"/>
              <a:buChar char="•"/>
            </a:pPr>
            <a:endParaRPr lang="en-CA" sz="1000" dirty="0">
              <a:solidFill>
                <a:schemeClr val="tx2"/>
              </a:solidFill>
            </a:endParaRPr>
          </a:p>
          <a:p>
            <a:pPr marL="342900" indent="-342900">
              <a:buFont typeface="Arial" panose="020B0604020202020204" pitchFamily="34" charset="0"/>
              <a:buChar char="•"/>
            </a:pPr>
            <a:r>
              <a:rPr lang="en-CA" sz="2800" dirty="0">
                <a:solidFill>
                  <a:schemeClr val="tx2"/>
                </a:solidFill>
              </a:rPr>
              <a:t>Power belongs at the beginning of the quote – not at the end!</a:t>
            </a:r>
          </a:p>
        </p:txBody>
      </p:sp>
      <p:pic>
        <p:nvPicPr>
          <p:cNvPr id="13" name="Picture 12" descr="A picture containing drawing, bird&#10;&#10;Description automatically generated">
            <a:extLst>
              <a:ext uri="{FF2B5EF4-FFF2-40B4-BE49-F238E27FC236}">
                <a16:creationId xmlns:a16="http://schemas.microsoft.com/office/drawing/2014/main" id="{B8C2D28E-DDEF-4298-B71C-91BBB1AF2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5" y="0"/>
            <a:ext cx="1294711" cy="1294457"/>
          </a:xfrm>
          <a:prstGeom prst="rect">
            <a:avLst/>
          </a:prstGeom>
        </p:spPr>
      </p:pic>
    </p:spTree>
    <p:extLst>
      <p:ext uri="{BB962C8B-B14F-4D97-AF65-F5344CB8AC3E}">
        <p14:creationId xmlns:p14="http://schemas.microsoft.com/office/powerpoint/2010/main" val="267650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0" y="-11722"/>
            <a:ext cx="12192000" cy="6879870"/>
          </a:xfrm>
          <a:prstGeom prst="rect">
            <a:avLst/>
          </a:prstGeom>
          <a:noFill/>
          <a:ln w="9525">
            <a:noFill/>
            <a:miter lim="800000"/>
            <a:headEnd/>
            <a:tailEnd/>
          </a:ln>
        </p:spPr>
      </p:pic>
      <p:sp>
        <p:nvSpPr>
          <p:cNvPr id="7" name="Rectangle 6"/>
          <p:cNvSpPr/>
          <p:nvPr/>
        </p:nvSpPr>
        <p:spPr>
          <a:xfrm>
            <a:off x="2077251" y="95251"/>
            <a:ext cx="7977371" cy="1015663"/>
          </a:xfrm>
          <a:prstGeom prst="rect">
            <a:avLst/>
          </a:prstGeom>
        </p:spPr>
        <p:txBody>
          <a:bodyPr wrap="square">
            <a:spAutoFit/>
          </a:bodyPr>
          <a:lstStyle/>
          <a:p>
            <a:pPr algn="ctr"/>
            <a:r>
              <a:rPr lang="en-US" sz="3600" cap="small" dirty="0">
                <a:latin typeface="Impact" pitchFamily="34" charset="0"/>
              </a:rPr>
              <a:t>Torus Power Inc.</a:t>
            </a:r>
          </a:p>
          <a:p>
            <a:pPr algn="ctr"/>
            <a:r>
              <a:rPr lang="en-US" sz="2400" cap="small" dirty="0">
                <a:latin typeface="Impact" pitchFamily="34" charset="0"/>
              </a:rPr>
              <a:t>Specifying Power Solutions</a:t>
            </a:r>
            <a:endParaRPr lang="en-US" sz="2000" cap="small" dirty="0">
              <a:latin typeface="Impact" pitchFamily="34" charset="0"/>
            </a:endParaRPr>
          </a:p>
        </p:txBody>
      </p:sp>
      <p:cxnSp>
        <p:nvCxnSpPr>
          <p:cNvPr id="8" name="Straight Connector 7"/>
          <p:cNvCxnSpPr/>
          <p:nvPr/>
        </p:nvCxnSpPr>
        <p:spPr>
          <a:xfrm>
            <a:off x="100584" y="1254633"/>
            <a:ext cx="11987784" cy="0"/>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9945227-0277-4037-A4F3-101393000985}" type="slidenum">
              <a:rPr lang="en-US" smtClean="0"/>
              <a:t>6</a:t>
            </a:fld>
            <a:endParaRPr lang="en-US" dirty="0"/>
          </a:p>
        </p:txBody>
      </p:sp>
      <p:pic>
        <p:nvPicPr>
          <p:cNvPr id="13" name="Picture 12" descr="A picture containing drawing, bird&#10;&#10;Description automatically generated">
            <a:extLst>
              <a:ext uri="{FF2B5EF4-FFF2-40B4-BE49-F238E27FC236}">
                <a16:creationId xmlns:a16="http://schemas.microsoft.com/office/drawing/2014/main" id="{B8C2D28E-DDEF-4298-B71C-91BBB1AF20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5" y="0"/>
            <a:ext cx="1294711" cy="1294457"/>
          </a:xfrm>
          <a:prstGeom prst="rect">
            <a:avLst/>
          </a:prstGeom>
        </p:spPr>
      </p:pic>
      <p:sp>
        <p:nvSpPr>
          <p:cNvPr id="15" name="TextBox 14">
            <a:extLst>
              <a:ext uri="{FF2B5EF4-FFF2-40B4-BE49-F238E27FC236}">
                <a16:creationId xmlns:a16="http://schemas.microsoft.com/office/drawing/2014/main" id="{9CB01AEE-5837-459D-9931-8508F7518AF7}"/>
              </a:ext>
            </a:extLst>
          </p:cNvPr>
          <p:cNvSpPr txBox="1"/>
          <p:nvPr/>
        </p:nvSpPr>
        <p:spPr>
          <a:xfrm>
            <a:off x="2508739" y="1438176"/>
            <a:ext cx="6904892" cy="584775"/>
          </a:xfrm>
          <a:prstGeom prst="rect">
            <a:avLst/>
          </a:prstGeom>
          <a:noFill/>
        </p:spPr>
        <p:txBody>
          <a:bodyPr wrap="square" rtlCol="0">
            <a:spAutoFit/>
          </a:bodyPr>
          <a:lstStyle/>
          <a:p>
            <a:pPr algn="ctr"/>
            <a:r>
              <a:rPr lang="en-CA" sz="3200" b="1" dirty="0"/>
              <a:t>AV System Power Analysis</a:t>
            </a:r>
          </a:p>
        </p:txBody>
      </p:sp>
      <p:pic>
        <p:nvPicPr>
          <p:cNvPr id="9" name="Picture 8">
            <a:extLst>
              <a:ext uri="{FF2B5EF4-FFF2-40B4-BE49-F238E27FC236}">
                <a16:creationId xmlns:a16="http://schemas.microsoft.com/office/drawing/2014/main" id="{9D0EBCF0-8773-4A85-88AF-997F080A433F}"/>
              </a:ext>
            </a:extLst>
          </p:cNvPr>
          <p:cNvPicPr/>
          <p:nvPr/>
        </p:nvPicPr>
        <p:blipFill>
          <a:blip r:embed="rId6"/>
          <a:stretch>
            <a:fillRect/>
          </a:stretch>
        </p:blipFill>
        <p:spPr>
          <a:xfrm>
            <a:off x="1370236" y="2067877"/>
            <a:ext cx="9766687" cy="4414985"/>
          </a:xfrm>
          <a:prstGeom prst="rect">
            <a:avLst/>
          </a:prstGeom>
        </p:spPr>
      </p:pic>
    </p:spTree>
    <p:extLst>
      <p:ext uri="{BB962C8B-B14F-4D97-AF65-F5344CB8AC3E}">
        <p14:creationId xmlns:p14="http://schemas.microsoft.com/office/powerpoint/2010/main" val="177545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tronBKG01_PP.psd"/>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11722"/>
            <a:ext cx="12192000" cy="6879870"/>
          </a:xfrm>
          <a:prstGeom prst="rect">
            <a:avLst/>
          </a:prstGeom>
          <a:noFill/>
          <a:ln w="9525">
            <a:noFill/>
            <a:miter lim="800000"/>
            <a:headEnd/>
            <a:tailEnd/>
          </a:ln>
        </p:spPr>
      </p:pic>
      <p:sp>
        <p:nvSpPr>
          <p:cNvPr id="7" name="Rectangle 6"/>
          <p:cNvSpPr/>
          <p:nvPr/>
        </p:nvSpPr>
        <p:spPr>
          <a:xfrm>
            <a:off x="2077251" y="95251"/>
            <a:ext cx="7977371" cy="1015663"/>
          </a:xfrm>
          <a:prstGeom prst="rect">
            <a:avLst/>
          </a:prstGeom>
        </p:spPr>
        <p:txBody>
          <a:bodyPr wrap="square">
            <a:spAutoFit/>
          </a:bodyPr>
          <a:lstStyle/>
          <a:p>
            <a:pPr algn="ctr"/>
            <a:r>
              <a:rPr lang="en-US" sz="3600" cap="small" dirty="0">
                <a:latin typeface="Impact" pitchFamily="34" charset="0"/>
              </a:rPr>
              <a:t>Torus Power Inc.</a:t>
            </a:r>
          </a:p>
          <a:p>
            <a:pPr algn="ctr"/>
            <a:r>
              <a:rPr lang="en-US" sz="2400" cap="small" dirty="0">
                <a:latin typeface="Impact" pitchFamily="34" charset="0"/>
              </a:rPr>
              <a:t>Contact Information</a:t>
            </a:r>
            <a:endParaRPr lang="en-US" sz="2000" cap="small" dirty="0">
              <a:latin typeface="Impact" pitchFamily="34" charset="0"/>
            </a:endParaRPr>
          </a:p>
        </p:txBody>
      </p:sp>
      <p:cxnSp>
        <p:nvCxnSpPr>
          <p:cNvPr id="8" name="Straight Connector 7"/>
          <p:cNvCxnSpPr/>
          <p:nvPr/>
        </p:nvCxnSpPr>
        <p:spPr>
          <a:xfrm>
            <a:off x="100584" y="1254633"/>
            <a:ext cx="11987784" cy="0"/>
          </a:xfrm>
          <a:prstGeom prst="line">
            <a:avLst/>
          </a:prstGeom>
          <a:ln>
            <a:solidFill>
              <a:schemeClr val="tx1">
                <a:alpha val="82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9945227-0277-4037-A4F3-101393000985}" type="slidenum">
              <a:rPr lang="en-US" smtClean="0"/>
              <a:t>7</a:t>
            </a:fld>
            <a:endParaRPr lang="en-US" dirty="0"/>
          </a:p>
        </p:txBody>
      </p:sp>
      <p:pic>
        <p:nvPicPr>
          <p:cNvPr id="13" name="Picture 12" descr="A picture containing drawing, bird&#10;&#10;Description automatically generated">
            <a:extLst>
              <a:ext uri="{FF2B5EF4-FFF2-40B4-BE49-F238E27FC236}">
                <a16:creationId xmlns:a16="http://schemas.microsoft.com/office/drawing/2014/main" id="{B8C2D28E-DDEF-4298-B71C-91BBB1AF2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25" y="0"/>
            <a:ext cx="1294711" cy="1294457"/>
          </a:xfrm>
          <a:prstGeom prst="rect">
            <a:avLst/>
          </a:prstGeom>
        </p:spPr>
      </p:pic>
      <p:sp>
        <p:nvSpPr>
          <p:cNvPr id="15" name="TextBox 14">
            <a:extLst>
              <a:ext uri="{FF2B5EF4-FFF2-40B4-BE49-F238E27FC236}">
                <a16:creationId xmlns:a16="http://schemas.microsoft.com/office/drawing/2014/main" id="{9CB01AEE-5837-459D-9931-8508F7518AF7}"/>
              </a:ext>
            </a:extLst>
          </p:cNvPr>
          <p:cNvSpPr txBox="1"/>
          <p:nvPr/>
        </p:nvSpPr>
        <p:spPr>
          <a:xfrm>
            <a:off x="2508739" y="1531960"/>
            <a:ext cx="6904892" cy="5324535"/>
          </a:xfrm>
          <a:prstGeom prst="rect">
            <a:avLst/>
          </a:prstGeom>
          <a:noFill/>
        </p:spPr>
        <p:txBody>
          <a:bodyPr wrap="square" rtlCol="0">
            <a:spAutoFit/>
          </a:bodyPr>
          <a:lstStyle/>
          <a:p>
            <a:pPr algn="ctr"/>
            <a:r>
              <a:rPr lang="en-CA" sz="3600" b="1" dirty="0"/>
              <a:t>How to contact us:</a:t>
            </a:r>
          </a:p>
          <a:p>
            <a:pPr algn="ctr"/>
            <a:endParaRPr lang="en-CA" sz="2400" b="1" dirty="0"/>
          </a:p>
          <a:p>
            <a:pPr algn="ctr"/>
            <a:r>
              <a:rPr lang="en-CA" sz="3600" b="1" dirty="0">
                <a:hlinkClick r:id="rId5"/>
              </a:rPr>
              <a:t>www.toruspower.com</a:t>
            </a:r>
            <a:endParaRPr lang="en-CA" sz="3600" b="1" dirty="0"/>
          </a:p>
          <a:p>
            <a:pPr algn="ctr"/>
            <a:endParaRPr lang="en-CA" sz="3600" b="1" dirty="0"/>
          </a:p>
          <a:p>
            <a:pPr algn="ctr"/>
            <a:r>
              <a:rPr lang="en-CA" sz="3600" b="1" dirty="0"/>
              <a:t>kmain@toruspower.com</a:t>
            </a:r>
          </a:p>
          <a:p>
            <a:pPr algn="ctr"/>
            <a:r>
              <a:rPr lang="en-CA" sz="3600" b="1" dirty="0"/>
              <a:t>rwhitney@toruspower.com</a:t>
            </a:r>
          </a:p>
          <a:p>
            <a:pPr algn="ctr"/>
            <a:endParaRPr lang="en-CA" sz="3600" b="1" dirty="0"/>
          </a:p>
          <a:p>
            <a:pPr algn="ctr"/>
            <a:r>
              <a:rPr lang="en-CA" sz="3600" b="1" dirty="0"/>
              <a:t>Toll Free: (877) 337-9480</a:t>
            </a:r>
          </a:p>
          <a:p>
            <a:pPr algn="ctr"/>
            <a:endParaRPr lang="en-CA" sz="3200" b="1" dirty="0"/>
          </a:p>
          <a:p>
            <a:pPr algn="ctr"/>
            <a:endParaRPr lang="en-CA" sz="3200" b="1" dirty="0"/>
          </a:p>
        </p:txBody>
      </p:sp>
    </p:spTree>
    <p:extLst>
      <p:ext uri="{BB962C8B-B14F-4D97-AF65-F5344CB8AC3E}">
        <p14:creationId xmlns:p14="http://schemas.microsoft.com/office/powerpoint/2010/main" val="3958595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1450</Words>
  <Application>Microsoft Office PowerPoint</Application>
  <PresentationFormat>Widescreen</PresentationFormat>
  <Paragraphs>139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Impact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2020-04-15T13:16:31Z</dcterms:created>
  <dcterms:modified xsi:type="dcterms:W3CDTF">2021-06-15T00:37:58Z</dcterms:modified>
</cp:coreProperties>
</file>